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FCCF3A-379A-4976-8B74-00D23FFCB97A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C43FC6-9831-44C6-A784-CDB7D1718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942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63269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72863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016" y="2131220"/>
            <a:ext cx="10363970" cy="14695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031" y="3886541"/>
            <a:ext cx="8535939" cy="1751920"/>
          </a:xfrm>
        </p:spPr>
        <p:txBody>
          <a:bodyPr/>
          <a:lstStyle>
            <a:lvl1pPr marL="0" indent="0" algn="ctr">
              <a:buNone/>
              <a:defRPr/>
            </a:lvl1pPr>
            <a:lvl2pPr marL="489844" indent="0" algn="ctr">
              <a:buNone/>
              <a:defRPr/>
            </a:lvl2pPr>
            <a:lvl3pPr marL="979688" indent="0" algn="ctr">
              <a:buNone/>
              <a:defRPr/>
            </a:lvl3pPr>
            <a:lvl4pPr marL="1469532" indent="0" algn="ctr">
              <a:buNone/>
              <a:defRPr/>
            </a:lvl4pPr>
            <a:lvl5pPr marL="1959376" indent="0" algn="ctr">
              <a:buNone/>
              <a:defRPr/>
            </a:lvl5pPr>
            <a:lvl6pPr marL="2449220" indent="0" algn="ctr">
              <a:buNone/>
              <a:defRPr/>
            </a:lvl6pPr>
            <a:lvl7pPr marL="2939064" indent="0" algn="ctr">
              <a:buNone/>
              <a:defRPr/>
            </a:lvl7pPr>
            <a:lvl8pPr marL="3428909" indent="0" algn="ctr">
              <a:buNone/>
              <a:defRPr/>
            </a:lvl8pPr>
            <a:lvl9pPr marL="39187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172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407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05334" y="457541"/>
            <a:ext cx="2753592" cy="58663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2637" y="457541"/>
            <a:ext cx="8077970" cy="58663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4691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2637" y="457541"/>
            <a:ext cx="11016288" cy="58663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48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637" y="457541"/>
            <a:ext cx="110162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21592" y="1828461"/>
            <a:ext cx="10748818" cy="4495459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15441534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3819" y="228600"/>
            <a:ext cx="10475383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12800" y="1981200"/>
            <a:ext cx="5226051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2051" y="1981200"/>
            <a:ext cx="5228167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8911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718" y="228600"/>
            <a:ext cx="1020656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12800" y="1981200"/>
            <a:ext cx="5181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981200"/>
            <a:ext cx="5181600" cy="41148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3348670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89844" indent="-489844">
              <a:buSzPct val="140000"/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941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4047" y="4407014"/>
            <a:ext cx="10362045" cy="1362415"/>
          </a:xfrm>
        </p:spPr>
        <p:txBody>
          <a:bodyPr anchor="t"/>
          <a:lstStyle>
            <a:lvl1pPr algn="l">
              <a:defRPr sz="4286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4047" y="2906827"/>
            <a:ext cx="10362045" cy="1500188"/>
          </a:xfrm>
        </p:spPr>
        <p:txBody>
          <a:bodyPr anchor="b"/>
          <a:lstStyle>
            <a:lvl1pPr marL="0" indent="0">
              <a:buNone/>
              <a:defRPr sz="2143"/>
            </a:lvl1pPr>
            <a:lvl2pPr marL="489844" indent="0">
              <a:buNone/>
              <a:defRPr sz="1929"/>
            </a:lvl2pPr>
            <a:lvl3pPr marL="979688" indent="0">
              <a:buNone/>
              <a:defRPr sz="1714"/>
            </a:lvl3pPr>
            <a:lvl4pPr marL="1469532" indent="0">
              <a:buNone/>
              <a:defRPr sz="1500"/>
            </a:lvl4pPr>
            <a:lvl5pPr marL="1959376" indent="0">
              <a:buNone/>
              <a:defRPr sz="1500"/>
            </a:lvl5pPr>
            <a:lvl6pPr marL="2449220" indent="0">
              <a:buNone/>
              <a:defRPr sz="1500"/>
            </a:lvl6pPr>
            <a:lvl7pPr marL="2939064" indent="0">
              <a:buNone/>
              <a:defRPr sz="1500"/>
            </a:lvl7pPr>
            <a:lvl8pPr marL="3428909" indent="0">
              <a:buNone/>
              <a:defRPr sz="1500"/>
            </a:lvl8pPr>
            <a:lvl9pPr marL="3918753" indent="0">
              <a:buNone/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8071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1592" y="1828461"/>
            <a:ext cx="5282045" cy="4495459"/>
          </a:xfrm>
        </p:spPr>
        <p:txBody>
          <a:bodyPr/>
          <a:lstStyle>
            <a:lvl1pPr>
              <a:defRPr sz="3000"/>
            </a:lvl1pPr>
            <a:lvl2pPr>
              <a:defRPr sz="2571"/>
            </a:lvl2pPr>
            <a:lvl3pPr>
              <a:defRPr sz="2143"/>
            </a:lvl3pPr>
            <a:lvl4pPr>
              <a:defRPr sz="1929"/>
            </a:lvl4pPr>
            <a:lvl5pPr>
              <a:defRPr sz="1929"/>
            </a:lvl5pPr>
            <a:lvl6pPr>
              <a:defRPr sz="1929"/>
            </a:lvl6pPr>
            <a:lvl7pPr>
              <a:defRPr sz="1929"/>
            </a:lvl7pPr>
            <a:lvl8pPr>
              <a:defRPr sz="1929"/>
            </a:lvl8pPr>
            <a:lvl9pPr>
              <a:defRPr sz="192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364" y="1828461"/>
            <a:ext cx="5282046" cy="4495459"/>
          </a:xfrm>
        </p:spPr>
        <p:txBody>
          <a:bodyPr/>
          <a:lstStyle>
            <a:lvl1pPr>
              <a:defRPr sz="3000"/>
            </a:lvl1pPr>
            <a:lvl2pPr>
              <a:defRPr sz="2571"/>
            </a:lvl2pPr>
            <a:lvl3pPr>
              <a:defRPr sz="2143"/>
            </a:lvl3pPr>
            <a:lvl4pPr>
              <a:defRPr sz="1929"/>
            </a:lvl4pPr>
            <a:lvl5pPr>
              <a:defRPr sz="1929"/>
            </a:lvl5pPr>
            <a:lvl6pPr>
              <a:defRPr sz="1929"/>
            </a:lvl6pPr>
            <a:lvl7pPr>
              <a:defRPr sz="1929"/>
            </a:lvl7pPr>
            <a:lvl8pPr>
              <a:defRPr sz="1929"/>
            </a:lvl8pPr>
            <a:lvl9pPr>
              <a:defRPr sz="192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094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86" y="273844"/>
            <a:ext cx="1097203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985" y="1535907"/>
            <a:ext cx="5385954" cy="639536"/>
          </a:xfrm>
        </p:spPr>
        <p:txBody>
          <a:bodyPr anchor="b"/>
          <a:lstStyle>
            <a:lvl1pPr marL="0" indent="0">
              <a:buNone/>
              <a:defRPr sz="2571" b="1"/>
            </a:lvl1pPr>
            <a:lvl2pPr marL="489844" indent="0">
              <a:buNone/>
              <a:defRPr sz="2143" b="1"/>
            </a:lvl2pPr>
            <a:lvl3pPr marL="979688" indent="0">
              <a:buNone/>
              <a:defRPr sz="1929" b="1"/>
            </a:lvl3pPr>
            <a:lvl4pPr marL="1469532" indent="0">
              <a:buNone/>
              <a:defRPr sz="1714" b="1"/>
            </a:lvl4pPr>
            <a:lvl5pPr marL="1959376" indent="0">
              <a:buNone/>
              <a:defRPr sz="1714" b="1"/>
            </a:lvl5pPr>
            <a:lvl6pPr marL="2449220" indent="0">
              <a:buNone/>
              <a:defRPr sz="1714" b="1"/>
            </a:lvl6pPr>
            <a:lvl7pPr marL="2939064" indent="0">
              <a:buNone/>
              <a:defRPr sz="1714" b="1"/>
            </a:lvl7pPr>
            <a:lvl8pPr marL="3428909" indent="0">
              <a:buNone/>
              <a:defRPr sz="1714" b="1"/>
            </a:lvl8pPr>
            <a:lvl9pPr marL="3918753" indent="0">
              <a:buNone/>
              <a:defRPr sz="1714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985" y="2175442"/>
            <a:ext cx="5385954" cy="3951174"/>
          </a:xfrm>
        </p:spPr>
        <p:txBody>
          <a:bodyPr/>
          <a:lstStyle>
            <a:lvl1pPr>
              <a:defRPr sz="2571"/>
            </a:lvl1pPr>
            <a:lvl2pPr>
              <a:defRPr sz="2143"/>
            </a:lvl2pPr>
            <a:lvl3pPr>
              <a:defRPr sz="1929"/>
            </a:lvl3pPr>
            <a:lvl4pPr>
              <a:defRPr sz="1714"/>
            </a:lvl4pPr>
            <a:lvl5pPr>
              <a:defRPr sz="1714"/>
            </a:lvl5pPr>
            <a:lvl6pPr>
              <a:defRPr sz="1714"/>
            </a:lvl6pPr>
            <a:lvl7pPr>
              <a:defRPr sz="1714"/>
            </a:lvl7pPr>
            <a:lvl8pPr>
              <a:defRPr sz="1714"/>
            </a:lvl8pPr>
            <a:lvl9pPr>
              <a:defRPr sz="171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4137" y="1535907"/>
            <a:ext cx="5387879" cy="639536"/>
          </a:xfrm>
        </p:spPr>
        <p:txBody>
          <a:bodyPr anchor="b"/>
          <a:lstStyle>
            <a:lvl1pPr marL="0" indent="0">
              <a:buNone/>
              <a:defRPr sz="2571" b="1"/>
            </a:lvl1pPr>
            <a:lvl2pPr marL="489844" indent="0">
              <a:buNone/>
              <a:defRPr sz="2143" b="1"/>
            </a:lvl2pPr>
            <a:lvl3pPr marL="979688" indent="0">
              <a:buNone/>
              <a:defRPr sz="1929" b="1"/>
            </a:lvl3pPr>
            <a:lvl4pPr marL="1469532" indent="0">
              <a:buNone/>
              <a:defRPr sz="1714" b="1"/>
            </a:lvl4pPr>
            <a:lvl5pPr marL="1959376" indent="0">
              <a:buNone/>
              <a:defRPr sz="1714" b="1"/>
            </a:lvl5pPr>
            <a:lvl6pPr marL="2449220" indent="0">
              <a:buNone/>
              <a:defRPr sz="1714" b="1"/>
            </a:lvl6pPr>
            <a:lvl7pPr marL="2939064" indent="0">
              <a:buNone/>
              <a:defRPr sz="1714" b="1"/>
            </a:lvl7pPr>
            <a:lvl8pPr marL="3428909" indent="0">
              <a:buNone/>
              <a:defRPr sz="1714" b="1"/>
            </a:lvl8pPr>
            <a:lvl9pPr marL="3918753" indent="0">
              <a:buNone/>
              <a:defRPr sz="1714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4137" y="2175442"/>
            <a:ext cx="5387879" cy="3951174"/>
          </a:xfrm>
        </p:spPr>
        <p:txBody>
          <a:bodyPr/>
          <a:lstStyle>
            <a:lvl1pPr>
              <a:defRPr sz="2571"/>
            </a:lvl1pPr>
            <a:lvl2pPr>
              <a:defRPr sz="2143"/>
            </a:lvl2pPr>
            <a:lvl3pPr>
              <a:defRPr sz="1929"/>
            </a:lvl3pPr>
            <a:lvl4pPr>
              <a:defRPr sz="1714"/>
            </a:lvl4pPr>
            <a:lvl5pPr>
              <a:defRPr sz="1714"/>
            </a:lvl5pPr>
            <a:lvl6pPr>
              <a:defRPr sz="1714"/>
            </a:lvl6pPr>
            <a:lvl7pPr>
              <a:defRPr sz="1714"/>
            </a:lvl7pPr>
            <a:lvl8pPr>
              <a:defRPr sz="1714"/>
            </a:lvl8pPr>
            <a:lvl9pPr>
              <a:defRPr sz="171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850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932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021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86" y="273844"/>
            <a:ext cx="4010121" cy="1161709"/>
          </a:xfrm>
        </p:spPr>
        <p:txBody>
          <a:bodyPr/>
          <a:lstStyle>
            <a:lvl1pPr algn="l">
              <a:defRPr sz="2143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350" y="273845"/>
            <a:ext cx="6815667" cy="5852772"/>
          </a:xfrm>
        </p:spPr>
        <p:txBody>
          <a:bodyPr/>
          <a:lstStyle>
            <a:lvl1pPr>
              <a:defRPr sz="3428"/>
            </a:lvl1pPr>
            <a:lvl2pPr>
              <a:defRPr sz="3000"/>
            </a:lvl2pPr>
            <a:lvl3pPr>
              <a:defRPr sz="2571"/>
            </a:lvl3pPr>
            <a:lvl4pPr>
              <a:defRPr sz="2143"/>
            </a:lvl4pPr>
            <a:lvl5pPr>
              <a:defRPr sz="2143"/>
            </a:lvl5pPr>
            <a:lvl6pPr>
              <a:defRPr sz="2143"/>
            </a:lvl6pPr>
            <a:lvl7pPr>
              <a:defRPr sz="2143"/>
            </a:lvl7pPr>
            <a:lvl8pPr>
              <a:defRPr sz="2143"/>
            </a:lvl8pPr>
            <a:lvl9pPr>
              <a:defRPr sz="214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986" y="1435554"/>
            <a:ext cx="4010121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89844" indent="0">
              <a:buNone/>
              <a:defRPr sz="1286"/>
            </a:lvl2pPr>
            <a:lvl3pPr marL="979688" indent="0">
              <a:buNone/>
              <a:defRPr sz="1071"/>
            </a:lvl3pPr>
            <a:lvl4pPr marL="1469532" indent="0">
              <a:buNone/>
              <a:defRPr sz="964"/>
            </a:lvl4pPr>
            <a:lvl5pPr marL="1959376" indent="0">
              <a:buNone/>
              <a:defRPr sz="964"/>
            </a:lvl5pPr>
            <a:lvl6pPr marL="2449220" indent="0">
              <a:buNone/>
              <a:defRPr sz="964"/>
            </a:lvl6pPr>
            <a:lvl7pPr marL="2939064" indent="0">
              <a:buNone/>
              <a:defRPr sz="964"/>
            </a:lvl7pPr>
            <a:lvl8pPr marL="3428909" indent="0">
              <a:buNone/>
              <a:defRPr sz="964"/>
            </a:lvl8pPr>
            <a:lvl9pPr marL="3918753" indent="0">
              <a:buNone/>
              <a:defRPr sz="964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3965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910" y="4799920"/>
            <a:ext cx="7315970" cy="568098"/>
          </a:xfrm>
        </p:spPr>
        <p:txBody>
          <a:bodyPr/>
          <a:lstStyle>
            <a:lvl1pPr algn="l">
              <a:defRPr sz="2143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910" y="612322"/>
            <a:ext cx="7315970" cy="4114460"/>
          </a:xfrm>
        </p:spPr>
        <p:txBody>
          <a:bodyPr/>
          <a:lstStyle>
            <a:lvl1pPr marL="0" indent="0">
              <a:buNone/>
              <a:defRPr sz="3428"/>
            </a:lvl1pPr>
            <a:lvl2pPr marL="489844" indent="0">
              <a:buNone/>
              <a:defRPr sz="3000"/>
            </a:lvl2pPr>
            <a:lvl3pPr marL="979688" indent="0">
              <a:buNone/>
              <a:defRPr sz="2571"/>
            </a:lvl3pPr>
            <a:lvl4pPr marL="1469532" indent="0">
              <a:buNone/>
              <a:defRPr sz="2143"/>
            </a:lvl4pPr>
            <a:lvl5pPr marL="1959376" indent="0">
              <a:buNone/>
              <a:defRPr sz="2143"/>
            </a:lvl5pPr>
            <a:lvl6pPr marL="2449220" indent="0">
              <a:buNone/>
              <a:defRPr sz="2143"/>
            </a:lvl6pPr>
            <a:lvl7pPr marL="2939064" indent="0">
              <a:buNone/>
              <a:defRPr sz="2143"/>
            </a:lvl7pPr>
            <a:lvl8pPr marL="3428909" indent="0">
              <a:buNone/>
              <a:defRPr sz="2143"/>
            </a:lvl8pPr>
            <a:lvl9pPr marL="3918753" indent="0">
              <a:buNone/>
              <a:defRPr sz="2143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910" y="5368018"/>
            <a:ext cx="7315970" cy="804523"/>
          </a:xfrm>
        </p:spPr>
        <p:txBody>
          <a:bodyPr/>
          <a:lstStyle>
            <a:lvl1pPr marL="0" indent="0">
              <a:buNone/>
              <a:defRPr sz="1500"/>
            </a:lvl1pPr>
            <a:lvl2pPr marL="489844" indent="0">
              <a:buNone/>
              <a:defRPr sz="1286"/>
            </a:lvl2pPr>
            <a:lvl3pPr marL="979688" indent="0">
              <a:buNone/>
              <a:defRPr sz="1071"/>
            </a:lvl3pPr>
            <a:lvl4pPr marL="1469532" indent="0">
              <a:buNone/>
              <a:defRPr sz="964"/>
            </a:lvl4pPr>
            <a:lvl5pPr marL="1959376" indent="0">
              <a:buNone/>
              <a:defRPr sz="964"/>
            </a:lvl5pPr>
            <a:lvl6pPr marL="2449220" indent="0">
              <a:buNone/>
              <a:defRPr sz="964"/>
            </a:lvl6pPr>
            <a:lvl7pPr marL="2939064" indent="0">
              <a:buNone/>
              <a:defRPr sz="964"/>
            </a:lvl7pPr>
            <a:lvl8pPr marL="3428909" indent="0">
              <a:buNone/>
              <a:defRPr sz="964"/>
            </a:lvl8pPr>
            <a:lvl9pPr marL="3918753" indent="0">
              <a:buNone/>
              <a:defRPr sz="964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9614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B2E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"/>
          <p:cNvGrpSpPr>
            <a:grpSpLocks/>
          </p:cNvGrpSpPr>
          <p:nvPr/>
        </p:nvGrpSpPr>
        <p:grpSpPr bwMode="auto">
          <a:xfrm>
            <a:off x="0" y="1600541"/>
            <a:ext cx="12176606" cy="151379"/>
            <a:chOff x="0" y="900"/>
            <a:chExt cx="6472" cy="96"/>
          </a:xfrm>
        </p:grpSpPr>
        <p:sp>
          <p:nvSpPr>
            <p:cNvPr id="1029" name="Rectangle 2"/>
            <p:cNvSpPr>
              <a:spLocks noChangeArrowheads="1"/>
            </p:cNvSpPr>
            <p:nvPr/>
          </p:nvSpPr>
          <p:spPr bwMode="auto">
            <a:xfrm>
              <a:off x="0" y="900"/>
              <a:ext cx="6472" cy="47"/>
            </a:xfrm>
            <a:prstGeom prst="rect">
              <a:avLst/>
            </a:prstGeom>
            <a:gradFill rotWithShape="0">
              <a:gsLst>
                <a:gs pos="0">
                  <a:srgbClr val="7D7E00"/>
                </a:gs>
                <a:gs pos="50000">
                  <a:srgbClr val="FAFD00"/>
                </a:gs>
                <a:gs pos="100000">
                  <a:srgbClr val="7D7E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3428" dirty="0" smtClean="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30" name="Rectangle 3"/>
            <p:cNvSpPr>
              <a:spLocks noChangeArrowheads="1"/>
            </p:cNvSpPr>
            <p:nvPr/>
          </p:nvSpPr>
          <p:spPr bwMode="auto">
            <a:xfrm>
              <a:off x="0" y="972"/>
              <a:ext cx="6472" cy="24"/>
            </a:xfrm>
            <a:prstGeom prst="rect">
              <a:avLst/>
            </a:prstGeom>
            <a:gradFill rotWithShape="0">
              <a:gsLst>
                <a:gs pos="0">
                  <a:srgbClr val="976080"/>
                </a:gs>
                <a:gs pos="50000">
                  <a:srgbClr val="D989B8"/>
                </a:gs>
                <a:gs pos="100000">
                  <a:srgbClr val="976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3428" dirty="0" smtClean="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02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42637" y="457541"/>
            <a:ext cx="110162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6868" tIns="42672" rIns="86868" bIns="42672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1592" y="1828461"/>
            <a:ext cx="10748818" cy="4495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6868" tIns="42672" rIns="86868" bIns="426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23343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iming>
    <p:tnLst>
      <p:par>
        <p:cTn id="1" dur="indefinite" restart="never" nodeType="tmRoot"/>
      </p:par>
    </p:tnLst>
  </p:timing>
  <p:txStyles>
    <p:titleStyle>
      <a:lvl1pPr algn="ctr" defTabSz="940569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500" b="1">
          <a:solidFill>
            <a:schemeClr val="tx2"/>
          </a:solidFill>
          <a:latin typeface="+mj-lt"/>
          <a:ea typeface="+mj-ea"/>
          <a:cs typeface="+mj-cs"/>
        </a:defRPr>
      </a:lvl1pPr>
      <a:lvl2pPr algn="ctr" defTabSz="940569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500" b="1">
          <a:solidFill>
            <a:schemeClr val="tx2"/>
          </a:solidFill>
          <a:latin typeface="Arial Narrow" pitchFamily="34" charset="0"/>
        </a:defRPr>
      </a:lvl2pPr>
      <a:lvl3pPr algn="ctr" defTabSz="940569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500" b="1">
          <a:solidFill>
            <a:schemeClr val="tx2"/>
          </a:solidFill>
          <a:latin typeface="Arial Narrow" pitchFamily="34" charset="0"/>
        </a:defRPr>
      </a:lvl3pPr>
      <a:lvl4pPr algn="ctr" defTabSz="940569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500" b="1">
          <a:solidFill>
            <a:schemeClr val="tx2"/>
          </a:solidFill>
          <a:latin typeface="Arial Narrow" pitchFamily="34" charset="0"/>
        </a:defRPr>
      </a:lvl4pPr>
      <a:lvl5pPr algn="ctr" defTabSz="940569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500" b="1">
          <a:solidFill>
            <a:schemeClr val="tx2"/>
          </a:solidFill>
          <a:latin typeface="Arial Narrow" pitchFamily="34" charset="0"/>
        </a:defRPr>
      </a:lvl5pPr>
      <a:lvl6pPr marL="489844" algn="ctr" defTabSz="940569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500" b="1">
          <a:solidFill>
            <a:schemeClr val="tx2"/>
          </a:solidFill>
          <a:latin typeface="Arial Narrow" pitchFamily="34" charset="0"/>
        </a:defRPr>
      </a:lvl6pPr>
      <a:lvl7pPr marL="979688" algn="ctr" defTabSz="940569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500" b="1">
          <a:solidFill>
            <a:schemeClr val="tx2"/>
          </a:solidFill>
          <a:latin typeface="Arial Narrow" pitchFamily="34" charset="0"/>
        </a:defRPr>
      </a:lvl7pPr>
      <a:lvl8pPr marL="1469532" algn="ctr" defTabSz="940569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500" b="1">
          <a:solidFill>
            <a:schemeClr val="tx2"/>
          </a:solidFill>
          <a:latin typeface="Arial Narrow" pitchFamily="34" charset="0"/>
        </a:defRPr>
      </a:lvl8pPr>
      <a:lvl9pPr marL="1959376" algn="ctr" defTabSz="940569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500" b="1">
          <a:solidFill>
            <a:schemeClr val="tx2"/>
          </a:solidFill>
          <a:latin typeface="Arial Narrow" pitchFamily="34" charset="0"/>
        </a:defRPr>
      </a:lvl9pPr>
    </p:titleStyle>
    <p:bodyStyle>
      <a:lvl1pPr marL="352076" indent="-352076" algn="l" defTabSz="940569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pitchFamily="2" charset="2"/>
        <a:buChar char="l"/>
        <a:defRPr sz="3321">
          <a:solidFill>
            <a:schemeClr val="tx1"/>
          </a:solidFill>
          <a:latin typeface="+mn-lt"/>
          <a:ea typeface="+mn-ea"/>
          <a:cs typeface="+mn-cs"/>
        </a:defRPr>
      </a:lvl1pPr>
      <a:lvl2pPr marL="763681" indent="-294247" algn="l" defTabSz="940569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sz="2893">
          <a:solidFill>
            <a:schemeClr val="tx1"/>
          </a:solidFill>
          <a:latin typeface="+mn-lt"/>
        </a:defRPr>
      </a:lvl2pPr>
      <a:lvl3pPr marL="1175286" indent="-234717" algn="l" defTabSz="940569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u"/>
        <a:defRPr sz="2464">
          <a:solidFill>
            <a:schemeClr val="tx1"/>
          </a:solidFill>
          <a:latin typeface="+mn-lt"/>
        </a:defRPr>
      </a:lvl3pPr>
      <a:lvl4pPr marL="1646420" indent="-236418" algn="l" defTabSz="940569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pitchFamily="2" charset="2"/>
        <a:buChar char="l"/>
        <a:defRPr sz="2036">
          <a:solidFill>
            <a:schemeClr val="tx1"/>
          </a:solidFill>
          <a:latin typeface="+mn-lt"/>
        </a:defRPr>
      </a:lvl4pPr>
      <a:lvl5pPr marL="2115854" indent="-234717" algn="l" defTabSz="940569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Char char="»"/>
        <a:defRPr sz="2036">
          <a:solidFill>
            <a:schemeClr val="tx1"/>
          </a:solidFill>
          <a:latin typeface="+mn-lt"/>
        </a:defRPr>
      </a:lvl5pPr>
      <a:lvl6pPr marL="2605698" indent="-234717" algn="l" defTabSz="940569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Char char="»"/>
        <a:defRPr sz="2036">
          <a:solidFill>
            <a:schemeClr val="tx1"/>
          </a:solidFill>
          <a:latin typeface="+mn-lt"/>
        </a:defRPr>
      </a:lvl6pPr>
      <a:lvl7pPr marL="3095542" indent="-234717" algn="l" defTabSz="940569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Char char="»"/>
        <a:defRPr sz="2036">
          <a:solidFill>
            <a:schemeClr val="tx1"/>
          </a:solidFill>
          <a:latin typeface="+mn-lt"/>
        </a:defRPr>
      </a:lvl7pPr>
      <a:lvl8pPr marL="3585387" indent="-234717" algn="l" defTabSz="940569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Char char="»"/>
        <a:defRPr sz="2036">
          <a:solidFill>
            <a:schemeClr val="tx1"/>
          </a:solidFill>
          <a:latin typeface="+mn-lt"/>
        </a:defRPr>
      </a:lvl8pPr>
      <a:lvl9pPr marL="4075231" indent="-234717" algn="l" defTabSz="940569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Char char="»"/>
        <a:defRPr sz="2036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79688" rtl="0" eaLnBrk="1" latinLnBrk="0" hangingPunct="1">
        <a:defRPr sz="1929" kern="1200">
          <a:solidFill>
            <a:schemeClr val="tx1"/>
          </a:solidFill>
          <a:latin typeface="+mn-lt"/>
          <a:ea typeface="+mn-ea"/>
          <a:cs typeface="+mn-cs"/>
        </a:defRPr>
      </a:lvl1pPr>
      <a:lvl2pPr marL="489844" algn="l" defTabSz="979688" rtl="0" eaLnBrk="1" latinLnBrk="0" hangingPunct="1">
        <a:defRPr sz="1929" kern="1200">
          <a:solidFill>
            <a:schemeClr val="tx1"/>
          </a:solidFill>
          <a:latin typeface="+mn-lt"/>
          <a:ea typeface="+mn-ea"/>
          <a:cs typeface="+mn-cs"/>
        </a:defRPr>
      </a:lvl2pPr>
      <a:lvl3pPr marL="979688" algn="l" defTabSz="979688" rtl="0" eaLnBrk="1" latinLnBrk="0" hangingPunct="1">
        <a:defRPr sz="1929" kern="1200">
          <a:solidFill>
            <a:schemeClr val="tx1"/>
          </a:solidFill>
          <a:latin typeface="+mn-lt"/>
          <a:ea typeface="+mn-ea"/>
          <a:cs typeface="+mn-cs"/>
        </a:defRPr>
      </a:lvl3pPr>
      <a:lvl4pPr marL="1469532" algn="l" defTabSz="979688" rtl="0" eaLnBrk="1" latinLnBrk="0" hangingPunct="1">
        <a:defRPr sz="1929" kern="1200">
          <a:solidFill>
            <a:schemeClr val="tx1"/>
          </a:solidFill>
          <a:latin typeface="+mn-lt"/>
          <a:ea typeface="+mn-ea"/>
          <a:cs typeface="+mn-cs"/>
        </a:defRPr>
      </a:lvl4pPr>
      <a:lvl5pPr marL="1959376" algn="l" defTabSz="979688" rtl="0" eaLnBrk="1" latinLnBrk="0" hangingPunct="1">
        <a:defRPr sz="1929" kern="1200">
          <a:solidFill>
            <a:schemeClr val="tx1"/>
          </a:solidFill>
          <a:latin typeface="+mn-lt"/>
          <a:ea typeface="+mn-ea"/>
          <a:cs typeface="+mn-cs"/>
        </a:defRPr>
      </a:lvl5pPr>
      <a:lvl6pPr marL="2449220" algn="l" defTabSz="979688" rtl="0" eaLnBrk="1" latinLnBrk="0" hangingPunct="1">
        <a:defRPr sz="1929" kern="1200">
          <a:solidFill>
            <a:schemeClr val="tx1"/>
          </a:solidFill>
          <a:latin typeface="+mn-lt"/>
          <a:ea typeface="+mn-ea"/>
          <a:cs typeface="+mn-cs"/>
        </a:defRPr>
      </a:lvl6pPr>
      <a:lvl7pPr marL="2939064" algn="l" defTabSz="979688" rtl="0" eaLnBrk="1" latinLnBrk="0" hangingPunct="1">
        <a:defRPr sz="1929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9" algn="l" defTabSz="979688" rtl="0" eaLnBrk="1" latinLnBrk="0" hangingPunct="1">
        <a:defRPr sz="1929" kern="1200">
          <a:solidFill>
            <a:schemeClr val="tx1"/>
          </a:solidFill>
          <a:latin typeface="+mn-lt"/>
          <a:ea typeface="+mn-ea"/>
          <a:cs typeface="+mn-cs"/>
        </a:defRPr>
      </a:lvl8pPr>
      <a:lvl9pPr marL="3918753" algn="l" defTabSz="979688" rtl="0" eaLnBrk="1" latinLnBrk="0" hangingPunct="1">
        <a:defRPr sz="192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pa.gov/oppad001/list_k_clostridium.pd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Visible Light Disinfection System</a:t>
            </a:r>
            <a:br>
              <a:rPr lang="en-US" altLang="en-US" smtClean="0"/>
            </a:br>
            <a:r>
              <a:rPr lang="en-US" altLang="en-US" sz="2571"/>
              <a:t>Rutala, Gergen, Kanamori, Sickbert-Bennett, Weber. 2015</a:t>
            </a:r>
          </a:p>
        </p:txBody>
      </p:sp>
      <p:sp>
        <p:nvSpPr>
          <p:cNvPr id="96259" name="Content Placeholder 3"/>
          <p:cNvSpPr>
            <a:spLocks noGrp="1"/>
          </p:cNvSpPr>
          <p:nvPr>
            <p:ph sz="half" idx="2"/>
          </p:nvPr>
        </p:nvSpPr>
        <p:spPr>
          <a:xfrm>
            <a:off x="6014357" y="1828461"/>
            <a:ext cx="5306786" cy="4495459"/>
          </a:xfrm>
        </p:spPr>
        <p:txBody>
          <a:bodyPr/>
          <a:lstStyle/>
          <a:p>
            <a:pPr>
              <a:buSzPct val="140000"/>
              <a:buFont typeface="Arial" panose="020B0604020202020204" pitchFamily="34" charset="0"/>
              <a:buChar char="•"/>
            </a:pPr>
            <a:r>
              <a:rPr lang="en-US" altLang="en-US" b="1" smtClean="0"/>
              <a:t>Uses blue-violet range of visible light in 400-450nm region through light emitting diodes </a:t>
            </a:r>
            <a:r>
              <a:rPr lang="en-US" altLang="en-US" b="1" smtClean="0">
                <a:solidFill>
                  <a:schemeClr val="tx2"/>
                </a:solidFill>
              </a:rPr>
              <a:t>(LEDs); continuous </a:t>
            </a:r>
          </a:p>
          <a:p>
            <a:pPr>
              <a:buSzPct val="140000"/>
              <a:buFont typeface="Arial" panose="020B0604020202020204" pitchFamily="34" charset="0"/>
              <a:buChar char="•"/>
            </a:pPr>
            <a:r>
              <a:rPr lang="en-US" altLang="en-US" b="1" smtClean="0"/>
              <a:t>Initiates a photoreaction with porphyrins in microbes which yield reactive oxygen</a:t>
            </a:r>
          </a:p>
          <a:p>
            <a:pPr>
              <a:buSzPct val="140000"/>
              <a:buFont typeface="Arial" panose="020B0604020202020204" pitchFamily="34" charset="0"/>
              <a:buChar char="•"/>
            </a:pPr>
            <a:r>
              <a:rPr lang="en-US" altLang="en-US" b="1" smtClean="0"/>
              <a:t>In preliminary studies have </a:t>
            </a:r>
            <a:r>
              <a:rPr lang="en-US" altLang="en-US" b="1" smtClean="0">
                <a:solidFill>
                  <a:schemeClr val="tx2"/>
                </a:solidFill>
              </a:rPr>
              <a:t>observed significant reductions with some microbes</a:t>
            </a:r>
          </a:p>
        </p:txBody>
      </p:sp>
      <p:pic>
        <p:nvPicPr>
          <p:cNvPr id="9626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" t="22713" r="53508" b="7059"/>
          <a:stretch>
            <a:fillRect/>
          </a:stretch>
        </p:blipFill>
        <p:spPr>
          <a:xfrm>
            <a:off x="1034143" y="1959429"/>
            <a:ext cx="4898571" cy="457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464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Efficacy of HP Mist Against HPV</a:t>
            </a:r>
            <a:br>
              <a:rPr lang="en-US" altLang="en-US" smtClean="0"/>
            </a:br>
            <a:r>
              <a:rPr lang="en-US" altLang="en-US" sz="3000"/>
              <a:t>Meyers C et al.  SHEA Poster, 2015</a:t>
            </a:r>
            <a:endParaRPr lang="en-US" altLang="en-US" smtClean="0"/>
          </a:p>
        </p:txBody>
      </p:sp>
      <p:sp>
        <p:nvSpPr>
          <p:cNvPr id="105475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SzPct val="140000"/>
              <a:buFont typeface="Arial" panose="020B0604020202020204" pitchFamily="34" charset="0"/>
              <a:buChar char="•"/>
            </a:pPr>
            <a:r>
              <a:rPr lang="en-US" altLang="en-US" b="1" smtClean="0"/>
              <a:t>HLD widely used to reprocess semicritical items including endocavitary probes</a:t>
            </a:r>
          </a:p>
          <a:p>
            <a:pPr>
              <a:buSzPct val="140000"/>
              <a:buFont typeface="Arial" panose="020B0604020202020204" pitchFamily="34" charset="0"/>
              <a:buChar char="•"/>
            </a:pPr>
            <a:r>
              <a:rPr lang="en-US" altLang="en-US" b="1" smtClean="0"/>
              <a:t>Tested OPA, hypochlorite and HP mist</a:t>
            </a:r>
          </a:p>
          <a:p>
            <a:pPr>
              <a:buSzPct val="140000"/>
              <a:buFont typeface="Arial" panose="020B0604020202020204" pitchFamily="34" charset="0"/>
              <a:buChar char="•"/>
            </a:pPr>
            <a:r>
              <a:rPr lang="en-US" altLang="en-US" b="1" smtClean="0">
                <a:solidFill>
                  <a:schemeClr val="tx2"/>
                </a:solidFill>
              </a:rPr>
              <a:t>HP mist system and hypochlorite &gt;4 log</a:t>
            </a:r>
            <a:r>
              <a:rPr lang="en-US" altLang="en-US" b="1" baseline="-25000" smtClean="0">
                <a:solidFill>
                  <a:schemeClr val="tx2"/>
                </a:solidFill>
              </a:rPr>
              <a:t>10</a:t>
            </a:r>
            <a:r>
              <a:rPr lang="en-US" altLang="en-US" b="1" smtClean="0">
                <a:solidFill>
                  <a:schemeClr val="tx2"/>
                </a:solidFill>
              </a:rPr>
              <a:t> reduction, OPA achieved &lt;1 log</a:t>
            </a:r>
            <a:r>
              <a:rPr lang="en-US" altLang="en-US" b="1" baseline="-25000" smtClean="0">
                <a:solidFill>
                  <a:schemeClr val="tx2"/>
                </a:solidFill>
              </a:rPr>
              <a:t>10</a:t>
            </a:r>
            <a:r>
              <a:rPr lang="en-US" altLang="en-US" b="1" smtClean="0">
                <a:solidFill>
                  <a:schemeClr val="tx2"/>
                </a:solidFill>
              </a:rPr>
              <a:t> reduction</a:t>
            </a:r>
          </a:p>
          <a:p>
            <a:endParaRPr lang="en-US" altLang="en-US" smtClean="0"/>
          </a:p>
          <a:p>
            <a:endParaRPr lang="en-US" altLang="en-US" smtClean="0"/>
          </a:p>
        </p:txBody>
      </p:sp>
      <p:pic>
        <p:nvPicPr>
          <p:cNvPr id="10547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15" t="30704" r="51585" b="34834"/>
          <a:stretch>
            <a:fillRect/>
          </a:stretch>
        </p:blipFill>
        <p:spPr>
          <a:xfrm>
            <a:off x="1034143" y="1796143"/>
            <a:ext cx="4816929" cy="481692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882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Effectiveness of HP Mist System in Inactivating Healthcare Pathogens</a:t>
            </a:r>
            <a:br>
              <a:rPr lang="en-US" altLang="en-US" smtClean="0"/>
            </a:br>
            <a:r>
              <a:rPr lang="en-US" altLang="en-US" sz="1714"/>
              <a:t>Rutala, Gergen, Sickbert-Bennett, Weber 2015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</p:nvPr>
        </p:nvGraphicFramePr>
        <p:xfrm>
          <a:off x="6096000" y="2612572"/>
          <a:ext cx="5225143" cy="30105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45029"/>
                <a:gridCol w="1045029"/>
                <a:gridCol w="1045029"/>
                <a:gridCol w="1045029"/>
                <a:gridCol w="1045029"/>
              </a:tblGrid>
              <a:tr h="1143214">
                <a:tc>
                  <a:txBody>
                    <a:bodyPr/>
                    <a:lstStyle/>
                    <a:p>
                      <a:r>
                        <a:rPr lang="en-US" sz="2100" b="1" dirty="0" smtClean="0"/>
                        <a:t>5%</a:t>
                      </a:r>
                      <a:r>
                        <a:rPr lang="en-US" sz="2100" b="1" baseline="0" dirty="0" smtClean="0"/>
                        <a:t> FCS</a:t>
                      </a:r>
                      <a:endParaRPr lang="en-US" sz="2100" b="1" dirty="0"/>
                    </a:p>
                  </a:txBody>
                  <a:tcPr marL="97971" marR="97971" marT="48995" marB="48995"/>
                </a:tc>
                <a:tc>
                  <a:txBody>
                    <a:bodyPr/>
                    <a:lstStyle/>
                    <a:p>
                      <a:r>
                        <a:rPr lang="en-US" sz="2100" b="1" dirty="0" smtClean="0"/>
                        <a:t>VRE</a:t>
                      </a:r>
                      <a:endParaRPr lang="en-US" sz="2100" b="1" dirty="0"/>
                    </a:p>
                  </a:txBody>
                  <a:tcPr marL="97971" marR="97971" marT="48995" marB="48995"/>
                </a:tc>
                <a:tc>
                  <a:txBody>
                    <a:bodyPr/>
                    <a:lstStyle/>
                    <a:p>
                      <a:r>
                        <a:rPr lang="en-US" sz="2100" b="1" dirty="0" smtClean="0"/>
                        <a:t>CRE-Kp</a:t>
                      </a:r>
                      <a:endParaRPr lang="en-US" sz="2100" b="1" dirty="0"/>
                    </a:p>
                  </a:txBody>
                  <a:tcPr marL="97971" marR="97971" marT="48995" marB="48995"/>
                </a:tc>
                <a:tc>
                  <a:txBody>
                    <a:bodyPr/>
                    <a:lstStyle/>
                    <a:p>
                      <a:r>
                        <a:rPr lang="en-US" sz="2100" b="1" i="1" dirty="0" smtClean="0"/>
                        <a:t>M. terrae</a:t>
                      </a:r>
                      <a:endParaRPr lang="en-US" sz="2100" b="1" i="1" dirty="0"/>
                    </a:p>
                  </a:txBody>
                  <a:tcPr marL="97971" marR="97971" marT="48995" marB="48995"/>
                </a:tc>
                <a:tc>
                  <a:txBody>
                    <a:bodyPr/>
                    <a:lstStyle/>
                    <a:p>
                      <a:r>
                        <a:rPr lang="en-US" sz="2100" b="1" i="1" dirty="0" smtClean="0"/>
                        <a:t>C. difficile</a:t>
                      </a:r>
                    </a:p>
                    <a:p>
                      <a:r>
                        <a:rPr lang="en-US" sz="2100" b="1" i="0" dirty="0" smtClean="0"/>
                        <a:t>spores</a:t>
                      </a:r>
                      <a:endParaRPr lang="en-US" sz="2100" b="1" i="0" dirty="0"/>
                    </a:p>
                  </a:txBody>
                  <a:tcPr marL="97971" marR="97971" marT="48995" marB="48995"/>
                </a:tc>
              </a:tr>
              <a:tr h="979899">
                <a:tc>
                  <a:txBody>
                    <a:bodyPr/>
                    <a:lstStyle/>
                    <a:p>
                      <a:r>
                        <a:rPr lang="en-US" sz="2100" b="1" dirty="0" smtClean="0"/>
                        <a:t>Present</a:t>
                      </a:r>
                      <a:endParaRPr lang="en-US" sz="2100" b="1" dirty="0"/>
                    </a:p>
                  </a:txBody>
                  <a:tcPr marL="97971" marR="97971" marT="48995" marB="48995"/>
                </a:tc>
                <a:tc>
                  <a:txBody>
                    <a:bodyPr/>
                    <a:lstStyle/>
                    <a:p>
                      <a:r>
                        <a:rPr lang="en-US" sz="2100" b="1" dirty="0" smtClean="0"/>
                        <a:t>0/7</a:t>
                      </a:r>
                      <a:endParaRPr lang="en-US" sz="2100" b="1" dirty="0"/>
                    </a:p>
                  </a:txBody>
                  <a:tcPr marL="97971" marR="97971" marT="48995" marB="48995"/>
                </a:tc>
                <a:tc>
                  <a:txBody>
                    <a:bodyPr/>
                    <a:lstStyle/>
                    <a:p>
                      <a:r>
                        <a:rPr lang="en-US" sz="2100" b="1" dirty="0" smtClean="0"/>
                        <a:t>0/6</a:t>
                      </a:r>
                      <a:endParaRPr lang="en-US" sz="2100" b="1" dirty="0"/>
                    </a:p>
                  </a:txBody>
                  <a:tcPr marL="97971" marR="97971" marT="48995" marB="48995"/>
                </a:tc>
                <a:tc>
                  <a:txBody>
                    <a:bodyPr/>
                    <a:lstStyle/>
                    <a:p>
                      <a:r>
                        <a:rPr lang="en-US" sz="2100" b="1" dirty="0" smtClean="0"/>
                        <a:t>4/9</a:t>
                      </a:r>
                      <a:endParaRPr lang="en-US" sz="2100" b="1" dirty="0"/>
                    </a:p>
                  </a:txBody>
                  <a:tcPr marL="97971" marR="97971" marT="48995" marB="48995"/>
                </a:tc>
                <a:tc>
                  <a:txBody>
                    <a:bodyPr/>
                    <a:lstStyle/>
                    <a:p>
                      <a:r>
                        <a:rPr lang="en-US" sz="2100" b="1" dirty="0" smtClean="0"/>
                        <a:t>3/6</a:t>
                      </a:r>
                      <a:endParaRPr lang="en-US" sz="2100" b="1" dirty="0"/>
                    </a:p>
                  </a:txBody>
                  <a:tcPr marL="97971" marR="97971" marT="48995" marB="48995"/>
                </a:tc>
              </a:tr>
              <a:tr h="887468">
                <a:tc>
                  <a:txBody>
                    <a:bodyPr/>
                    <a:lstStyle/>
                    <a:p>
                      <a:r>
                        <a:rPr lang="en-US" sz="2100" b="1" dirty="0" smtClean="0"/>
                        <a:t>Absent</a:t>
                      </a:r>
                      <a:endParaRPr lang="en-US" sz="2100" b="1" dirty="0"/>
                    </a:p>
                  </a:txBody>
                  <a:tcPr marL="97971" marR="97971" marT="48995" marB="48995"/>
                </a:tc>
                <a:tc>
                  <a:txBody>
                    <a:bodyPr/>
                    <a:lstStyle/>
                    <a:p>
                      <a:r>
                        <a:rPr lang="en-US" sz="2100" b="1" dirty="0" smtClean="0"/>
                        <a:t>0/6</a:t>
                      </a:r>
                      <a:endParaRPr lang="en-US" sz="2100" b="1" dirty="0"/>
                    </a:p>
                  </a:txBody>
                  <a:tcPr marL="97971" marR="97971" marT="48995" marB="48995"/>
                </a:tc>
                <a:tc>
                  <a:txBody>
                    <a:bodyPr/>
                    <a:lstStyle/>
                    <a:p>
                      <a:r>
                        <a:rPr lang="en-US" sz="2100" b="1" dirty="0" smtClean="0"/>
                        <a:t>ND</a:t>
                      </a:r>
                      <a:endParaRPr lang="en-US" sz="2100" b="1" dirty="0"/>
                    </a:p>
                  </a:txBody>
                  <a:tcPr marL="97971" marR="97971" marT="48995" marB="48995"/>
                </a:tc>
                <a:tc>
                  <a:txBody>
                    <a:bodyPr/>
                    <a:lstStyle/>
                    <a:p>
                      <a:r>
                        <a:rPr lang="en-US" sz="2100" b="1" dirty="0" smtClean="0"/>
                        <a:t>1/6</a:t>
                      </a:r>
                      <a:endParaRPr lang="en-US" sz="2100" b="1" dirty="0"/>
                    </a:p>
                  </a:txBody>
                  <a:tcPr marL="97971" marR="97971" marT="48995" marB="48995"/>
                </a:tc>
                <a:tc>
                  <a:txBody>
                    <a:bodyPr/>
                    <a:lstStyle/>
                    <a:p>
                      <a:r>
                        <a:rPr lang="en-US" sz="2100" b="1" dirty="0" smtClean="0"/>
                        <a:t>1/9</a:t>
                      </a:r>
                      <a:endParaRPr lang="en-US" sz="2100" b="1" dirty="0"/>
                    </a:p>
                  </a:txBody>
                  <a:tcPr marL="97971" marR="97971" marT="48995" marB="48995"/>
                </a:tc>
              </a:tr>
            </a:tbl>
          </a:graphicData>
        </a:graphic>
      </p:graphicFrame>
      <p:sp>
        <p:nvSpPr>
          <p:cNvPr id="106525" name="Content Placeholder 6"/>
          <p:cNvSpPr>
            <a:spLocks noGrp="1"/>
          </p:cNvSpPr>
          <p:nvPr>
            <p:ph sz="half" idx="1"/>
          </p:nvPr>
        </p:nvSpPr>
        <p:spPr>
          <a:xfrm>
            <a:off x="1345408" y="1734911"/>
            <a:ext cx="4668950" cy="4959804"/>
          </a:xfrm>
        </p:spPr>
        <p:txBody>
          <a:bodyPr/>
          <a:lstStyle/>
          <a:p>
            <a:pPr>
              <a:buSzPct val="140000"/>
              <a:buFont typeface="Arial" panose="020B0604020202020204" pitchFamily="34" charset="0"/>
              <a:buChar char="•"/>
            </a:pPr>
            <a:r>
              <a:rPr lang="en-US" altLang="en-US" b="1" smtClean="0">
                <a:solidFill>
                  <a:schemeClr val="tx2"/>
                </a:solidFill>
              </a:rPr>
              <a:t>Designed to provide HLD of ultrasound probes</a:t>
            </a:r>
          </a:p>
          <a:p>
            <a:pPr>
              <a:buSzPct val="140000"/>
              <a:buFont typeface="Arial" panose="020B0604020202020204" pitchFamily="34" charset="0"/>
              <a:buChar char="•"/>
            </a:pPr>
            <a:r>
              <a:rPr lang="en-US" altLang="en-US" b="1" smtClean="0"/>
              <a:t>Automated, closed system that uses hydrogen peroxide mist</a:t>
            </a:r>
          </a:p>
          <a:p>
            <a:pPr>
              <a:buSzPct val="140000"/>
              <a:buFont typeface="Arial" panose="020B0604020202020204" pitchFamily="34" charset="0"/>
              <a:buChar char="•"/>
            </a:pPr>
            <a:r>
              <a:rPr lang="en-US" altLang="en-US" b="1" smtClean="0">
                <a:solidFill>
                  <a:schemeClr val="tx2"/>
                </a:solidFill>
              </a:rPr>
              <a:t>&gt;10</a:t>
            </a:r>
            <a:r>
              <a:rPr lang="en-US" altLang="en-US" b="1" baseline="30000" smtClean="0">
                <a:solidFill>
                  <a:schemeClr val="tx2"/>
                </a:solidFill>
              </a:rPr>
              <a:t>6 </a:t>
            </a:r>
            <a:r>
              <a:rPr lang="en-US" altLang="en-US" b="1" smtClean="0">
                <a:solidFill>
                  <a:schemeClr val="tx2"/>
                </a:solidFill>
              </a:rPr>
              <a:t> pathogens </a:t>
            </a:r>
            <a:r>
              <a:rPr lang="en-US" altLang="en-US" b="1" smtClean="0"/>
              <a:t>inoculated onto probe at 2-3 sites</a:t>
            </a:r>
          </a:p>
          <a:p>
            <a:pPr>
              <a:buSzPct val="140000"/>
              <a:buFont typeface="Arial" panose="020B0604020202020204" pitchFamily="34" charset="0"/>
              <a:buChar char="•"/>
            </a:pPr>
            <a:r>
              <a:rPr lang="en-US" altLang="en-US" b="1" smtClean="0">
                <a:solidFill>
                  <a:schemeClr val="tx2"/>
                </a:solidFill>
              </a:rPr>
              <a:t>Inactivated bacteria and good but not complete kill of mycobacteria, spores</a:t>
            </a:r>
          </a:p>
          <a:p>
            <a:endParaRPr lang="en-US" altLang="en-US" baseline="30000" smtClean="0"/>
          </a:p>
        </p:txBody>
      </p:sp>
    </p:spTree>
    <p:extLst>
      <p:ext uri="{BB962C8B-B14F-4D97-AF65-F5344CB8AC3E}">
        <p14:creationId xmlns:p14="http://schemas.microsoft.com/office/powerpoint/2010/main" val="427521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286"/>
              <a:t>HLD and Sterilization:</a:t>
            </a:r>
            <a:r>
              <a:rPr lang="en-US" altLang="en-US" sz="3000"/>
              <a:t/>
            </a:r>
            <a:br>
              <a:rPr lang="en-US" altLang="en-US" sz="3000"/>
            </a:br>
            <a:r>
              <a:rPr lang="en-US" altLang="en-US" sz="3000"/>
              <a:t>What’s New</a:t>
            </a:r>
          </a:p>
        </p:txBody>
      </p:sp>
      <p:sp>
        <p:nvSpPr>
          <p:cNvPr id="107523" name="Content Placeholder 2"/>
          <p:cNvSpPr>
            <a:spLocks noGrp="1"/>
          </p:cNvSpPr>
          <p:nvPr>
            <p:ph idx="1"/>
          </p:nvPr>
        </p:nvSpPr>
        <p:spPr>
          <a:xfrm>
            <a:off x="1115786" y="1828461"/>
            <a:ext cx="10042071" cy="4621325"/>
          </a:xfrm>
        </p:spPr>
        <p:txBody>
          <a:bodyPr/>
          <a:lstStyle/>
          <a:p>
            <a:pPr lvl="1">
              <a:buSzPct val="140000"/>
              <a:buFont typeface="Arial" panose="020B0604020202020204" pitchFamily="34" charset="0"/>
              <a:buChar char="•"/>
            </a:pPr>
            <a:r>
              <a:rPr lang="en-US" altLang="en-US" sz="3428" b="1"/>
              <a:t>Sterilization</a:t>
            </a:r>
          </a:p>
          <a:p>
            <a:pPr lvl="2">
              <a:buSzPct val="140000"/>
              <a:buFont typeface="Wingdings" panose="05000000000000000000" pitchFamily="2" charset="2"/>
              <a:buChar char="§"/>
            </a:pPr>
            <a:r>
              <a:rPr lang="en-US" altLang="en-US" sz="3000" b="1"/>
              <a:t>Biological indicators, emerging technologies, modified Spaulding classification</a:t>
            </a:r>
          </a:p>
          <a:p>
            <a:pPr lvl="1">
              <a:buSzPct val="140000"/>
              <a:buFont typeface="Arial" panose="020B0604020202020204" pitchFamily="34" charset="0"/>
              <a:buChar char="•"/>
            </a:pPr>
            <a:r>
              <a:rPr lang="en-US" altLang="en-US" sz="3428" b="1"/>
              <a:t>High-Level Disinfection</a:t>
            </a:r>
          </a:p>
          <a:p>
            <a:pPr lvl="2">
              <a:buSzPct val="140000"/>
              <a:buFont typeface="Wingdings" panose="05000000000000000000" pitchFamily="2" charset="2"/>
              <a:buChar char="§"/>
            </a:pPr>
            <a:r>
              <a:rPr lang="en-US" altLang="en-US" sz="3000" b="1"/>
              <a:t>Endoscope-related infections, channeled scopes, laryngoscopes, reuse of single-use items</a:t>
            </a:r>
          </a:p>
          <a:p>
            <a:pPr lvl="1">
              <a:buSzPct val="140000"/>
              <a:buFont typeface="Arial" panose="020B0604020202020204" pitchFamily="34" charset="0"/>
              <a:buChar char="•"/>
            </a:pPr>
            <a:r>
              <a:rPr lang="en-US" altLang="en-US" sz="3000" b="1"/>
              <a:t>Low-Level Disinfection</a:t>
            </a:r>
          </a:p>
          <a:p>
            <a:pPr lvl="2">
              <a:buSzPct val="140000"/>
              <a:buFont typeface="Wingdings" panose="05000000000000000000" pitchFamily="2" charset="2"/>
              <a:buChar char="§"/>
            </a:pPr>
            <a:r>
              <a:rPr lang="en-US" altLang="en-US" sz="3000" b="1"/>
              <a:t>Emerging pathogens, room decontamination methods</a:t>
            </a:r>
          </a:p>
          <a:p>
            <a:pPr>
              <a:buFont typeface="Arial" panose="020B0604020202020204" pitchFamily="34" charset="0"/>
              <a:buNone/>
            </a:pPr>
            <a:endParaRPr lang="en-US" altLang="en-US" smtClean="0"/>
          </a:p>
          <a:p>
            <a:pPr lvl="2"/>
            <a:endParaRPr lang="en-US" altLang="en-US" sz="3000" b="1"/>
          </a:p>
        </p:txBody>
      </p:sp>
    </p:spTree>
    <p:extLst>
      <p:ext uri="{BB962C8B-B14F-4D97-AF65-F5344CB8AC3E}">
        <p14:creationId xmlns:p14="http://schemas.microsoft.com/office/powerpoint/2010/main" val="134893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857"/>
              <a:t>Disinfection and Sterilization: What’s New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idx="1"/>
          </p:nvPr>
        </p:nvSpPr>
        <p:spPr>
          <a:xfrm>
            <a:off x="1034143" y="1387928"/>
            <a:ext cx="10287000" cy="4735286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altLang="en-US" sz="2143" b="1"/>
          </a:p>
          <a:p>
            <a:pPr>
              <a:lnSpc>
                <a:spcPct val="90000"/>
              </a:lnSpc>
            </a:pPr>
            <a:r>
              <a:rPr lang="en-US" altLang="en-US" sz="2786" b="1">
                <a:solidFill>
                  <a:schemeClr val="tx2"/>
                </a:solidFill>
              </a:rPr>
              <a:t>New D/S technologies (new disinfectants, BIs) and practices (e.g., perfused channel scopes with HLD)  could reduce risk of infection.</a:t>
            </a:r>
          </a:p>
          <a:p>
            <a:pPr>
              <a:lnSpc>
                <a:spcPct val="90000"/>
              </a:lnSpc>
            </a:pPr>
            <a:r>
              <a:rPr lang="en-US" altLang="en-US" sz="2786" b="1"/>
              <a:t>Endoscope represent a nosocomial hazard. Endoscopes have narrow margin of safety due to complexity and microbial load. Comply with reprocessing guidelines and </a:t>
            </a:r>
            <a:r>
              <a:rPr lang="en-US" altLang="en-US" sz="2786" b="1">
                <a:solidFill>
                  <a:schemeClr val="tx2"/>
                </a:solidFill>
              </a:rPr>
              <a:t>implement enhanced method for duodenoscopes. </a:t>
            </a:r>
          </a:p>
          <a:p>
            <a:pPr>
              <a:lnSpc>
                <a:spcPct val="90000"/>
              </a:lnSpc>
            </a:pPr>
            <a:r>
              <a:rPr lang="en-US" altLang="en-US" sz="2786" b="1">
                <a:solidFill>
                  <a:schemeClr val="tx2"/>
                </a:solidFill>
              </a:rPr>
              <a:t>Do not reuse single-use devices</a:t>
            </a:r>
          </a:p>
          <a:p>
            <a:pPr>
              <a:lnSpc>
                <a:spcPct val="90000"/>
              </a:lnSpc>
            </a:pPr>
            <a:r>
              <a:rPr lang="en-US" altLang="en-US" sz="2786" b="1">
                <a:solidFill>
                  <a:schemeClr val="tx2"/>
                </a:solidFill>
              </a:rPr>
              <a:t>Implement “no touch” technologies such as UV for terminal room decontamination of Contact Precaution patient rooms </a:t>
            </a:r>
          </a:p>
          <a:p>
            <a:pPr>
              <a:lnSpc>
                <a:spcPct val="90000"/>
              </a:lnSpc>
            </a:pPr>
            <a:r>
              <a:rPr lang="en-US" altLang="en-US" sz="2786" b="1"/>
              <a:t>In general, </a:t>
            </a:r>
            <a:r>
              <a:rPr lang="en-US" altLang="en-US" sz="2786" b="1">
                <a:solidFill>
                  <a:schemeClr val="tx2"/>
                </a:solidFill>
              </a:rPr>
              <a:t>emerging pathogens are susceptible to currently available disinfectants. However, some pathogens need additional information or modify D/S practices (e.g.,  prions, </a:t>
            </a:r>
            <a:r>
              <a:rPr lang="en-US" altLang="en-US" sz="2786" b="1" i="1">
                <a:solidFill>
                  <a:schemeClr val="tx2"/>
                </a:solidFill>
              </a:rPr>
              <a:t>C. difficile </a:t>
            </a:r>
            <a:r>
              <a:rPr lang="en-US" altLang="en-US" sz="2786" b="1">
                <a:solidFill>
                  <a:schemeClr val="tx2"/>
                </a:solidFill>
              </a:rPr>
              <a:t>spores, HPV). </a:t>
            </a:r>
          </a:p>
        </p:txBody>
      </p:sp>
    </p:spTree>
    <p:extLst>
      <p:ext uri="{BB962C8B-B14F-4D97-AF65-F5344CB8AC3E}">
        <p14:creationId xmlns:p14="http://schemas.microsoft.com/office/powerpoint/2010/main" val="320991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THANK YOU!</a:t>
            </a:r>
            <a:br>
              <a:rPr lang="en-US" dirty="0" smtClean="0"/>
            </a:br>
            <a:r>
              <a:rPr lang="en-US" dirty="0" smtClean="0">
                <a:solidFill>
                  <a:schemeClr val="accent3"/>
                </a:solidFill>
              </a:rPr>
              <a:t>www.disinfectionandsterilization.org</a:t>
            </a:r>
          </a:p>
        </p:txBody>
      </p:sp>
      <p:pic>
        <p:nvPicPr>
          <p:cNvPr id="109571" name="Content Placeholder 3" descr="UNCMemorialHosp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796143"/>
            <a:ext cx="9225643" cy="4898571"/>
          </a:xfrm>
        </p:spPr>
      </p:pic>
    </p:spTree>
    <p:extLst>
      <p:ext uri="{BB962C8B-B14F-4D97-AF65-F5344CB8AC3E}">
        <p14:creationId xmlns:p14="http://schemas.microsoft.com/office/powerpoint/2010/main" val="237368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Calvin the Owl</a:t>
            </a:r>
            <a:br>
              <a:rPr lang="en-US" altLang="en-US" smtClean="0"/>
            </a:br>
            <a:r>
              <a:rPr lang="en-US" altLang="en-US" sz="1929"/>
              <a:t>Halloween, 2015</a:t>
            </a:r>
          </a:p>
        </p:txBody>
      </p:sp>
      <p:pic>
        <p:nvPicPr>
          <p:cNvPr id="11059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" t="22946" r="68953" b="27052"/>
          <a:stretch>
            <a:fillRect/>
          </a:stretch>
        </p:blipFill>
        <p:spPr>
          <a:xfrm>
            <a:off x="2558143" y="1877786"/>
            <a:ext cx="7130143" cy="454478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860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Visible Light Disinfection System</a:t>
            </a:r>
            <a:br>
              <a:rPr lang="en-US" altLang="en-US" smtClean="0"/>
            </a:br>
            <a:r>
              <a:rPr lang="en-US" altLang="en-US" sz="2143"/>
              <a:t>Rutala, Gergen, Kanamori, Sickbert-Bennett, Weber. 2015</a:t>
            </a:r>
          </a:p>
        </p:txBody>
      </p:sp>
      <p:pic>
        <p:nvPicPr>
          <p:cNvPr id="97283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62604" y="2209461"/>
            <a:ext cx="6466795" cy="3886540"/>
          </a:xfrm>
        </p:spPr>
      </p:pic>
    </p:spTree>
    <p:extLst>
      <p:ext uri="{BB962C8B-B14F-4D97-AF65-F5344CB8AC3E}">
        <p14:creationId xmlns:p14="http://schemas.microsoft.com/office/powerpoint/2010/main" val="2026983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itle 1"/>
          <p:cNvSpPr>
            <a:spLocks noGrp="1"/>
          </p:cNvSpPr>
          <p:nvPr>
            <p:ph type="ctrTitle"/>
          </p:nvPr>
        </p:nvSpPr>
        <p:spPr>
          <a:xfrm>
            <a:off x="1115786" y="2131220"/>
            <a:ext cx="9560719" cy="1469571"/>
          </a:xfrm>
        </p:spPr>
        <p:txBody>
          <a:bodyPr/>
          <a:lstStyle/>
          <a:p>
            <a:r>
              <a:rPr lang="en-US" altLang="en-US" sz="3428"/>
              <a:t>Norovirus, </a:t>
            </a:r>
            <a:r>
              <a:rPr lang="en-US" altLang="en-US" sz="3428" i="1"/>
              <a:t>C. difficile </a:t>
            </a:r>
            <a:r>
              <a:rPr lang="en-US" altLang="en-US" sz="3428"/>
              <a:t>spores, MERS-CoV, Enterovirus D68, Ebola, MDR organisms such carbapenemase-producing </a:t>
            </a:r>
            <a:r>
              <a:rPr lang="en-US" altLang="en-US" sz="3428" i="1"/>
              <a:t>Enterobacteriaceae  </a:t>
            </a:r>
            <a:r>
              <a:rPr lang="en-US" altLang="en-US" sz="3428"/>
              <a:t>(CRE)</a:t>
            </a:r>
          </a:p>
        </p:txBody>
      </p:sp>
      <p:sp>
        <p:nvSpPr>
          <p:cNvPr id="98307" name="Subtitle 2"/>
          <p:cNvSpPr>
            <a:spLocks noGrp="1"/>
          </p:cNvSpPr>
          <p:nvPr>
            <p:ph type="subTitle" idx="1"/>
          </p:nvPr>
        </p:nvSpPr>
        <p:spPr>
          <a:xfrm>
            <a:off x="2323420" y="3510643"/>
            <a:ext cx="7545161" cy="212781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3428" b="1"/>
              <a:t>In general, emerging pathogens are susceptible to currently available disinfectants. However, some pathogens need additional information (e.g.,  HPV) or must modify disinfection/sterilization practices (e.g., </a:t>
            </a:r>
            <a:r>
              <a:rPr lang="en-US" altLang="en-US" sz="3428" b="1" i="1"/>
              <a:t>C. difficile </a:t>
            </a:r>
            <a:r>
              <a:rPr lang="en-US" altLang="en-US" sz="3428" b="1"/>
              <a:t>spores, prions) </a:t>
            </a:r>
          </a:p>
        </p:txBody>
      </p:sp>
    </p:spTree>
    <p:extLst>
      <p:ext uri="{BB962C8B-B14F-4D97-AF65-F5344CB8AC3E}">
        <p14:creationId xmlns:p14="http://schemas.microsoft.com/office/powerpoint/2010/main" val="19209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1336902" y="227920"/>
            <a:ext cx="9608344" cy="1143000"/>
          </a:xfrm>
        </p:spPr>
        <p:txBody>
          <a:bodyPr/>
          <a:lstStyle/>
          <a:p>
            <a:r>
              <a:rPr lang="en-US" altLang="en-US" sz="3428"/>
              <a:t>Decreasing Order of Resistance of Microorganisms to Disinfectants/Sterilants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idx="1"/>
          </p:nvPr>
        </p:nvSpPr>
        <p:spPr>
          <a:xfrm>
            <a:off x="1345407" y="1828461"/>
            <a:ext cx="9501188" cy="4213111"/>
          </a:xfrm>
        </p:spPr>
        <p:txBody>
          <a:bodyPr/>
          <a:lstStyle/>
          <a:p>
            <a:endParaRPr lang="en-US" altLang="en-US" smtClean="0"/>
          </a:p>
        </p:txBody>
      </p:sp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3491934" y="2058081"/>
            <a:ext cx="7274718" cy="3390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31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7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u"/>
              <a:defRPr sz="23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l"/>
              <a:defRPr sz="19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00000"/>
              <a:buChar char="»"/>
              <a:defRPr sz="19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Char char="»"/>
              <a:defRPr sz="19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Char char="»"/>
              <a:defRPr sz="19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Char char="»"/>
              <a:defRPr sz="19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Char char="»"/>
              <a:defRPr sz="19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en-US" sz="2143" b="1" dirty="0">
                <a:solidFill>
                  <a:srgbClr val="FF0000"/>
                </a:solidFill>
                <a:latin typeface="Arial" charset="0"/>
                <a:cs typeface="Arial" panose="020B0604020202020204" pitchFamily="34" charset="0"/>
              </a:rPr>
              <a:t>Prions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en-US" sz="2143" b="1" dirty="0">
                <a:solidFill>
                  <a:srgbClr val="FFFFFF"/>
                </a:solidFill>
                <a:latin typeface="Arial" charset="0"/>
                <a:cs typeface="Arial" panose="020B0604020202020204" pitchFamily="34" charset="0"/>
              </a:rPr>
              <a:t>Bacterial spores (</a:t>
            </a:r>
            <a:r>
              <a:rPr lang="en-US" altLang="en-US" sz="2143" b="1" i="1" dirty="0">
                <a:solidFill>
                  <a:srgbClr val="FF0000"/>
                </a:solidFill>
                <a:latin typeface="Arial" charset="0"/>
                <a:cs typeface="Arial" panose="020B0604020202020204" pitchFamily="34" charset="0"/>
              </a:rPr>
              <a:t>C. difficile</a:t>
            </a:r>
            <a:r>
              <a:rPr lang="en-US" altLang="en-US" sz="2143" b="1" dirty="0">
                <a:solidFill>
                  <a:srgbClr val="FFFFFF"/>
                </a:solidFill>
                <a:latin typeface="Arial" charset="0"/>
                <a:cs typeface="Arial" panose="020B0604020202020204" pitchFamily="34" charset="0"/>
              </a:rPr>
              <a:t>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en-US" sz="2143" b="1" dirty="0">
                <a:solidFill>
                  <a:srgbClr val="FFFFFF"/>
                </a:solidFill>
                <a:latin typeface="Arial" charset="0"/>
                <a:cs typeface="Arial" panose="020B0604020202020204" pitchFamily="34" charset="0"/>
              </a:rPr>
              <a:t>Mycobacteria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en-US" sz="2143" b="1" dirty="0">
                <a:solidFill>
                  <a:srgbClr val="FFFFFF"/>
                </a:solidFill>
                <a:latin typeface="Arial" charset="0"/>
                <a:cs typeface="Arial" panose="020B0604020202020204" pitchFamily="34" charset="0"/>
              </a:rPr>
              <a:t>Small, non-enveloped viruses (</a:t>
            </a:r>
            <a:r>
              <a:rPr lang="en-US" altLang="en-US" sz="2143" b="1" dirty="0">
                <a:solidFill>
                  <a:srgbClr val="01175D">
                    <a:lumMod val="25000"/>
                    <a:lumOff val="75000"/>
                  </a:srgbClr>
                </a:solidFill>
                <a:latin typeface="Arial" charset="0"/>
                <a:cs typeface="Arial" panose="020B0604020202020204" pitchFamily="34" charset="0"/>
              </a:rPr>
              <a:t>EV-D68</a:t>
            </a:r>
            <a:r>
              <a:rPr lang="en-US" altLang="en-US" sz="2143" b="1" dirty="0">
                <a:solidFill>
                  <a:srgbClr val="FFFFFF"/>
                </a:solidFill>
                <a:latin typeface="Arial" charset="0"/>
                <a:cs typeface="Arial" panose="020B0604020202020204" pitchFamily="34" charset="0"/>
              </a:rPr>
              <a:t>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en-US" sz="2143" b="1" dirty="0">
                <a:solidFill>
                  <a:srgbClr val="FFFFFF"/>
                </a:solidFill>
                <a:latin typeface="Arial" charset="0"/>
                <a:cs typeface="Arial" panose="020B0604020202020204" pitchFamily="34" charset="0"/>
              </a:rPr>
              <a:t>Fungal spores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en-US" sz="2143" b="1" dirty="0">
                <a:solidFill>
                  <a:srgbClr val="FFFFFF"/>
                </a:solidFill>
                <a:latin typeface="Arial" charset="0"/>
                <a:cs typeface="Arial" panose="020B0604020202020204" pitchFamily="34" charset="0"/>
              </a:rPr>
              <a:t>Gram-negative bacilli (</a:t>
            </a:r>
            <a:r>
              <a:rPr lang="en-US" altLang="en-US" sz="2143" b="1" i="1" dirty="0">
                <a:solidFill>
                  <a:srgbClr val="33CC33"/>
                </a:solidFill>
                <a:latin typeface="Arial" charset="0"/>
                <a:cs typeface="Arial" panose="020B0604020202020204" pitchFamily="34" charset="0"/>
              </a:rPr>
              <a:t>Acinetobacter, </a:t>
            </a:r>
            <a:r>
              <a:rPr lang="en-US" altLang="en-US" sz="2143" b="1" dirty="0">
                <a:solidFill>
                  <a:srgbClr val="33CC33"/>
                </a:solidFill>
                <a:latin typeface="Arial" charset="0"/>
                <a:cs typeface="Arial" panose="020B0604020202020204" pitchFamily="34" charset="0"/>
              </a:rPr>
              <a:t>CRE</a:t>
            </a:r>
            <a:r>
              <a:rPr lang="en-US" altLang="en-US" sz="2143" b="1" dirty="0">
                <a:solidFill>
                  <a:srgbClr val="FFFFFF"/>
                </a:solidFill>
                <a:latin typeface="Arial" charset="0"/>
                <a:cs typeface="Arial" panose="020B0604020202020204" pitchFamily="34" charset="0"/>
              </a:rPr>
              <a:t>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en-US" sz="2143" b="1" dirty="0">
                <a:solidFill>
                  <a:srgbClr val="FFFFFF"/>
                </a:solidFill>
                <a:latin typeface="Arial" charset="0"/>
                <a:cs typeface="Arial" panose="020B0604020202020204" pitchFamily="34" charset="0"/>
              </a:rPr>
              <a:t>Vegetative fungi and algae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en-US" sz="2143" b="1" dirty="0">
                <a:solidFill>
                  <a:srgbClr val="FFFFFF"/>
                </a:solidFill>
                <a:latin typeface="Arial" charset="0"/>
                <a:cs typeface="Arial" panose="020B0604020202020204" pitchFamily="34" charset="0"/>
              </a:rPr>
              <a:t>Large, non-enveloped viruses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en-US" sz="2143" b="1" dirty="0">
                <a:solidFill>
                  <a:srgbClr val="FFFFFF"/>
                </a:solidFill>
                <a:latin typeface="Arial" charset="0"/>
                <a:cs typeface="Arial" panose="020B0604020202020204" pitchFamily="34" charset="0"/>
              </a:rPr>
              <a:t>Gram-positive bacteria (</a:t>
            </a:r>
            <a:r>
              <a:rPr lang="en-US" altLang="en-US" sz="2143" b="1" dirty="0">
                <a:solidFill>
                  <a:srgbClr val="33CC33"/>
                </a:solidFill>
                <a:latin typeface="Arial" charset="0"/>
                <a:cs typeface="Arial" panose="020B0604020202020204" pitchFamily="34" charset="0"/>
              </a:rPr>
              <a:t>MRSA, VRE</a:t>
            </a:r>
            <a:r>
              <a:rPr lang="en-US" altLang="en-US" sz="2143" b="1" dirty="0">
                <a:solidFill>
                  <a:srgbClr val="FFFFFF"/>
                </a:solidFill>
                <a:latin typeface="Arial" charset="0"/>
                <a:cs typeface="Arial" panose="020B0604020202020204" pitchFamily="34" charset="0"/>
              </a:rPr>
              <a:t>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en-US" sz="2143" b="1" dirty="0">
                <a:solidFill>
                  <a:srgbClr val="FFFFFF"/>
                </a:solidFill>
                <a:latin typeface="Arial" charset="0"/>
                <a:cs typeface="Arial" panose="020B0604020202020204" pitchFamily="34" charset="0"/>
              </a:rPr>
              <a:t>Enveloped viruses (</a:t>
            </a:r>
            <a:r>
              <a:rPr lang="en-US" altLang="en-US" sz="2143" b="1" dirty="0">
                <a:solidFill>
                  <a:srgbClr val="00B050"/>
                </a:solidFill>
                <a:latin typeface="Arial" charset="0"/>
                <a:cs typeface="Arial" panose="020B0604020202020204" pitchFamily="34" charset="0"/>
              </a:rPr>
              <a:t>Ebola, MERS-CoV)</a:t>
            </a:r>
          </a:p>
        </p:txBody>
      </p:sp>
      <p:sp>
        <p:nvSpPr>
          <p:cNvPr id="99333" name="Line 5"/>
          <p:cNvSpPr>
            <a:spLocks noChangeShapeType="1"/>
          </p:cNvSpPr>
          <p:nvPr/>
        </p:nvSpPr>
        <p:spPr bwMode="auto">
          <a:xfrm>
            <a:off x="2503714" y="2291104"/>
            <a:ext cx="0" cy="289492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428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334" name="Text Box 6"/>
          <p:cNvSpPr txBox="1">
            <a:spLocks noChangeArrowheads="1"/>
          </p:cNvSpPr>
          <p:nvPr/>
        </p:nvSpPr>
        <p:spPr bwMode="auto">
          <a:xfrm>
            <a:off x="1066460" y="1828460"/>
            <a:ext cx="2925536" cy="487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3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7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u"/>
              <a:defRPr sz="23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l"/>
              <a:defRPr sz="19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100000"/>
              <a:buChar char="»"/>
              <a:defRPr sz="19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Char char="»"/>
              <a:defRPr sz="19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Char char="»"/>
              <a:defRPr sz="19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Char char="»"/>
              <a:defRPr sz="19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Char char="»"/>
              <a:defRPr sz="19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571" b="1">
                <a:solidFill>
                  <a:srgbClr val="FAFD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Resistant</a:t>
            </a:r>
          </a:p>
        </p:txBody>
      </p:sp>
      <p:sp>
        <p:nvSpPr>
          <p:cNvPr id="99335" name="Text Box 7"/>
          <p:cNvSpPr txBox="1">
            <a:spLocks noChangeArrowheads="1"/>
          </p:cNvSpPr>
          <p:nvPr/>
        </p:nvSpPr>
        <p:spPr bwMode="auto">
          <a:xfrm>
            <a:off x="887866" y="5410541"/>
            <a:ext cx="3321844" cy="487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3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7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u"/>
              <a:defRPr sz="23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l"/>
              <a:defRPr sz="19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100000"/>
              <a:buChar char="»"/>
              <a:defRPr sz="19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Char char="»"/>
              <a:defRPr sz="19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Char char="»"/>
              <a:defRPr sz="19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Char char="»"/>
              <a:defRPr sz="19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Char char="»"/>
              <a:defRPr sz="19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571" b="1">
                <a:solidFill>
                  <a:srgbClr val="FAFD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Susceptible</a:t>
            </a:r>
          </a:p>
        </p:txBody>
      </p:sp>
      <p:sp>
        <p:nvSpPr>
          <p:cNvPr id="99336" name="TextBox 1"/>
          <p:cNvSpPr txBox="1">
            <a:spLocks noChangeArrowheads="1"/>
          </p:cNvSpPr>
          <p:nvPr/>
        </p:nvSpPr>
        <p:spPr bwMode="auto">
          <a:xfrm>
            <a:off x="887866" y="6286500"/>
            <a:ext cx="10112064" cy="487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l"/>
              <a:defRPr sz="3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7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u"/>
              <a:defRPr sz="23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65000"/>
              <a:buFont typeface="Monotype Sorts" pitchFamily="2" charset="2"/>
              <a:buChar char="l"/>
              <a:defRPr sz="19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100000"/>
              <a:buChar char="»"/>
              <a:defRPr sz="19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Char char="»"/>
              <a:defRPr sz="19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Char char="»"/>
              <a:defRPr sz="19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Char char="»"/>
              <a:defRPr sz="19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Char char="»"/>
              <a:defRPr sz="19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571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LLD-kill microbes in “green”; HLD kill microbes in “blue”-</a:t>
            </a:r>
            <a:r>
              <a:rPr lang="en-US" altLang="en-US" sz="2571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HPV</a:t>
            </a:r>
            <a:r>
              <a:rPr lang="en-US" altLang="en-US" sz="2571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253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 smtClean="0"/>
              <a:t>C. difficile </a:t>
            </a:r>
            <a:r>
              <a:rPr lang="en-US" altLang="en-US" smtClean="0"/>
              <a:t>Spores</a:t>
            </a:r>
            <a:br>
              <a:rPr lang="en-US" altLang="en-US" smtClean="0"/>
            </a:br>
            <a:r>
              <a:rPr lang="en-US" altLang="en-US" smtClean="0"/>
              <a:t> EPA-Registered Products</a:t>
            </a:r>
          </a:p>
        </p:txBody>
      </p:sp>
      <p:sp>
        <p:nvSpPr>
          <p:cNvPr id="1003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List K: EPA’s Registered Antimicrobials Products Effective Against </a:t>
            </a:r>
            <a:r>
              <a:rPr lang="en-US" altLang="en-US" i="1" smtClean="0"/>
              <a:t>C. difficile </a:t>
            </a:r>
            <a:r>
              <a:rPr lang="en-US" altLang="en-US" smtClean="0"/>
              <a:t>spores, April 2014</a:t>
            </a:r>
          </a:p>
          <a:p>
            <a:r>
              <a:rPr lang="en-US" altLang="en-US" smtClean="0">
                <a:hlinkClick r:id="rId2"/>
              </a:rPr>
              <a:t>http://www.epa.gov/oppad001/list_k_clostridium.pdf</a:t>
            </a:r>
            <a:endParaRPr lang="en-US" altLang="en-US" smtClean="0"/>
          </a:p>
          <a:p>
            <a:r>
              <a:rPr lang="en-US" altLang="en-US" smtClean="0"/>
              <a:t>34 registered products; most chlorine-based, some HP/PA-based, PA with silver</a:t>
            </a:r>
          </a:p>
          <a:p>
            <a:endParaRPr lang="en-US" altLang="en-US" smtClean="0"/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9090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itle 1"/>
          <p:cNvSpPr>
            <a:spLocks noGrp="1"/>
          </p:cNvSpPr>
          <p:nvPr>
            <p:ph type="title"/>
          </p:nvPr>
        </p:nvSpPr>
        <p:spPr>
          <a:xfrm>
            <a:off x="1279072" y="326571"/>
            <a:ext cx="9737612" cy="1143000"/>
          </a:xfrm>
        </p:spPr>
        <p:txBody>
          <a:bodyPr/>
          <a:lstStyle/>
          <a:p>
            <a:r>
              <a:rPr lang="en-US" altLang="en-US" smtClean="0"/>
              <a:t>SHEA Prion Guideline</a:t>
            </a:r>
            <a:br>
              <a:rPr lang="en-US" altLang="en-US" smtClean="0"/>
            </a:br>
            <a:r>
              <a:rPr lang="en-US" altLang="en-US" sz="2571"/>
              <a:t>Rutala, Weber. Infect Control Hosp Epidemiol 2010;31:107</a:t>
            </a:r>
          </a:p>
        </p:txBody>
      </p:sp>
      <p:pic>
        <p:nvPicPr>
          <p:cNvPr id="10137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87286" y="2041072"/>
            <a:ext cx="8817429" cy="4327071"/>
          </a:xfrm>
        </p:spPr>
      </p:pic>
    </p:spTree>
    <p:extLst>
      <p:ext uri="{BB962C8B-B14F-4D97-AF65-F5344CB8AC3E}">
        <p14:creationId xmlns:p14="http://schemas.microsoft.com/office/powerpoint/2010/main" val="80941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Management of Neurosurgical Instruments and Patients Exposed to CJD</a:t>
            </a:r>
          </a:p>
        </p:txBody>
      </p:sp>
      <p:sp>
        <p:nvSpPr>
          <p:cNvPr id="102403" name="Content Placeholder 2"/>
          <p:cNvSpPr>
            <a:spLocks noGrp="1"/>
          </p:cNvSpPr>
          <p:nvPr>
            <p:ph idx="1"/>
          </p:nvPr>
        </p:nvSpPr>
        <p:spPr>
          <a:xfrm>
            <a:off x="1345407" y="1714500"/>
            <a:ext cx="9501188" cy="4609420"/>
          </a:xfrm>
        </p:spPr>
        <p:txBody>
          <a:bodyPr/>
          <a:lstStyle/>
          <a:p>
            <a:r>
              <a:rPr lang="en-US" altLang="en-US" sz="2143" b="1"/>
              <a:t>Conventional sterilization/disinfection inadequate for prions.  </a:t>
            </a:r>
            <a:r>
              <a:rPr lang="en-US" altLang="en-US" sz="2143" b="1">
                <a:solidFill>
                  <a:schemeClr val="tx2"/>
                </a:solidFill>
              </a:rPr>
              <a:t>Need special prion reprocessing (critical/semi device contaminated with high risk tissue from high-risk patient)</a:t>
            </a:r>
          </a:p>
          <a:p>
            <a:r>
              <a:rPr lang="en-US" altLang="en-US" sz="2143" b="1">
                <a:solidFill>
                  <a:schemeClr val="tx2"/>
                </a:solidFill>
              </a:rPr>
              <a:t>Belay et al.  ICHE 2014;34:1272</a:t>
            </a:r>
            <a:r>
              <a:rPr lang="en-US" altLang="en-US" sz="2143" b="1"/>
              <a:t>.  </a:t>
            </a:r>
            <a:r>
              <a:rPr lang="en-US" altLang="en-US" sz="2143" b="1">
                <a:solidFill>
                  <a:schemeClr val="tx2"/>
                </a:solidFill>
              </a:rPr>
              <a:t>Decontamination options combine chemical and SS</a:t>
            </a:r>
            <a:r>
              <a:rPr lang="en-US" altLang="en-US" sz="2143" b="1"/>
              <a:t>-1) immerse in 1N NaOH and heat in gravity at ≥121C for 30m in appropriate container; 2) immerse in 1N NaOH or NaOCl 20,000ppm 1h then transfer into water and autoclave at ≥121C for 1h; 3) immerse in 1N NaOH or NaOCl 20,000ppm 1h, rinse with water, transfer to pan and autoclave at 121C (gravity) or 134C (porous) for 1 hour.  Clean and sterilize by conventional means.</a:t>
            </a:r>
          </a:p>
          <a:p>
            <a:r>
              <a:rPr lang="en-US" altLang="en-US" sz="2143" b="1"/>
              <a:t>Thomas et al. J Clin Neurosci 2013;20:1207. Reviews prevention strategies</a:t>
            </a:r>
          </a:p>
          <a:p>
            <a:r>
              <a:rPr lang="en-US" altLang="en-US" sz="2143" b="1"/>
              <a:t>McDonnell et al. J Hosp Infect. 2013;85:268. Investigates the combination of cleaning, disinfection and/or sterilization on prions</a:t>
            </a:r>
          </a:p>
          <a:p>
            <a:r>
              <a:rPr lang="en-US" altLang="en-US" sz="2143" b="1">
                <a:solidFill>
                  <a:schemeClr val="tx2"/>
                </a:solidFill>
              </a:rPr>
              <a:t>Rutala, Weber. ICHE 2010;31:107. SHEA Guideline-134C for 18m in prevacuum or NaOH/autoclave (such as CDC option 2)</a:t>
            </a:r>
          </a:p>
          <a:p>
            <a:pPr lvl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9746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itle 1"/>
          <p:cNvSpPr>
            <a:spLocks noGrp="1"/>
          </p:cNvSpPr>
          <p:nvPr>
            <p:ph type="title"/>
          </p:nvPr>
        </p:nvSpPr>
        <p:spPr>
          <a:xfrm>
            <a:off x="870857" y="457541"/>
            <a:ext cx="10287000" cy="1143000"/>
          </a:xfrm>
        </p:spPr>
        <p:txBody>
          <a:bodyPr/>
          <a:lstStyle/>
          <a:p>
            <a:r>
              <a:rPr lang="en-US" altLang="en-US" sz="2571"/>
              <a:t>ENDOSCOPE/ENDOCAVITARY PROBES REPROCESSING: CHALLENGES</a:t>
            </a:r>
            <a:br>
              <a:rPr lang="en-US" altLang="en-US" sz="2571"/>
            </a:br>
            <a:r>
              <a:rPr lang="en-US" altLang="en-US" sz="2571"/>
              <a:t>Susceptibility of Human Papillomavirus</a:t>
            </a:r>
            <a:r>
              <a:rPr lang="en-US" altLang="en-US" sz="3000"/>
              <a:t/>
            </a:r>
            <a:br>
              <a:rPr lang="en-US" altLang="en-US" sz="3000"/>
            </a:br>
            <a:r>
              <a:rPr lang="en-US" altLang="en-US" sz="1500"/>
              <a:t>J Meyers et al. J Antimicrob Chemother, Epub Feb 2014</a:t>
            </a:r>
          </a:p>
        </p:txBody>
      </p:sp>
      <p:sp>
        <p:nvSpPr>
          <p:cNvPr id="103427" name="Content Placeholder 2"/>
          <p:cNvSpPr>
            <a:spLocks noGrp="1"/>
          </p:cNvSpPr>
          <p:nvPr>
            <p:ph sz="half" idx="1"/>
          </p:nvPr>
        </p:nvSpPr>
        <p:spPr>
          <a:xfrm>
            <a:off x="1066460" y="1751920"/>
            <a:ext cx="4903674" cy="4344080"/>
          </a:xfrm>
        </p:spPr>
        <p:txBody>
          <a:bodyPr/>
          <a:lstStyle/>
          <a:p>
            <a:pPr>
              <a:buSzPct val="140000"/>
              <a:buFont typeface="Arial" panose="020B0604020202020204" pitchFamily="34" charset="0"/>
              <a:buChar char="•"/>
            </a:pPr>
            <a:r>
              <a:rPr lang="en-US" altLang="en-US" sz="2571"/>
              <a:t>Most common STD</a:t>
            </a:r>
          </a:p>
          <a:p>
            <a:pPr>
              <a:buSzPct val="140000"/>
              <a:buFont typeface="Arial" panose="020B0604020202020204" pitchFamily="34" charset="0"/>
              <a:buChar char="•"/>
            </a:pPr>
            <a:r>
              <a:rPr lang="en-US" altLang="en-US" sz="2571"/>
              <a:t>In one study, FDA-cleared HLD no effect on HPV</a:t>
            </a:r>
          </a:p>
          <a:p>
            <a:pPr>
              <a:buSzPct val="140000"/>
              <a:buFont typeface="Arial" panose="020B0604020202020204" pitchFamily="34" charset="0"/>
              <a:buChar char="•"/>
            </a:pPr>
            <a:r>
              <a:rPr lang="en-US" altLang="en-US" sz="2571"/>
              <a:t>Finding inconsistent with other small, non-enveloped viruses such as polio, rhino, echo</a:t>
            </a:r>
          </a:p>
          <a:p>
            <a:pPr>
              <a:buSzPct val="140000"/>
              <a:buFont typeface="Arial" panose="020B0604020202020204" pitchFamily="34" charset="0"/>
              <a:buChar char="•"/>
            </a:pPr>
            <a:r>
              <a:rPr lang="en-US" altLang="en-US" sz="2571"/>
              <a:t>Further investigation needed: test methods unclear; glycine; organic matter; comparison virus</a:t>
            </a:r>
          </a:p>
          <a:p>
            <a:pPr>
              <a:buSzPct val="140000"/>
              <a:buFont typeface="Arial" panose="020B0604020202020204" pitchFamily="34" charset="0"/>
              <a:buChar char="•"/>
            </a:pPr>
            <a:r>
              <a:rPr lang="en-US" altLang="en-US" sz="2571"/>
              <a:t>Conversation with CDC: validate and use HLD consistent with FDA-cleared instructions (no alterations)</a:t>
            </a:r>
          </a:p>
        </p:txBody>
      </p:sp>
      <p:pic>
        <p:nvPicPr>
          <p:cNvPr id="10342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6" t="38608" r="82620" b="28481"/>
          <a:stretch>
            <a:fillRect/>
          </a:stretch>
        </p:blipFill>
        <p:spPr>
          <a:xfrm>
            <a:off x="6340929" y="2286000"/>
            <a:ext cx="4898571" cy="424542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152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Hydrogen Peroxide Mist</a:t>
            </a:r>
            <a:br>
              <a:rPr lang="en-US" altLang="en-US" smtClean="0"/>
            </a:br>
            <a:r>
              <a:rPr lang="en-US" altLang="en-US" sz="2571"/>
              <a:t>(uses HP mist to achieve HLD in 7m-no independent efficacy data)</a:t>
            </a:r>
          </a:p>
        </p:txBody>
      </p:sp>
      <p:pic>
        <p:nvPicPr>
          <p:cNvPr id="10445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50572" y="2204357"/>
            <a:ext cx="3918857" cy="4245429"/>
          </a:xfrm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5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214" y="2204357"/>
            <a:ext cx="4163786" cy="4245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435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bllines">
  <a:themeElements>
    <a:clrScheme name="Custom 1">
      <a:dk1>
        <a:srgbClr val="474747"/>
      </a:dk1>
      <a:lt1>
        <a:srgbClr val="FFFFFF"/>
      </a:lt1>
      <a:dk2>
        <a:srgbClr val="01175D"/>
      </a:dk2>
      <a:lt2>
        <a:srgbClr val="FAFD00"/>
      </a:lt2>
      <a:accent1>
        <a:srgbClr val="DC0081"/>
      </a:accent1>
      <a:accent2>
        <a:srgbClr val="FAFD00"/>
      </a:accent2>
      <a:accent3>
        <a:srgbClr val="AAADD9"/>
      </a:accent3>
      <a:accent4>
        <a:srgbClr val="DADADA"/>
      </a:accent4>
      <a:accent5>
        <a:srgbClr val="EBAAC1"/>
      </a:accent5>
      <a:accent6>
        <a:srgbClr val="E3E500"/>
      </a:accent6>
      <a:hlink>
        <a:srgbClr val="FE9B03"/>
      </a:hlink>
      <a:folHlink>
        <a:srgbClr val="D989B8"/>
      </a:folHlink>
    </a:clrScheme>
    <a:fontScheme name="dbllines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bllin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bllin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736</Words>
  <Application>Microsoft Office PowerPoint</Application>
  <PresentationFormat>Widescreen</PresentationFormat>
  <Paragraphs>80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Arial Narrow</vt:lpstr>
      <vt:lpstr>Calibri</vt:lpstr>
      <vt:lpstr>Monotype Sorts</vt:lpstr>
      <vt:lpstr>Wingdings</vt:lpstr>
      <vt:lpstr>dbllines</vt:lpstr>
      <vt:lpstr>Visible Light Disinfection System Rutala, Gergen, Kanamori, Sickbert-Bennett, Weber. 2015</vt:lpstr>
      <vt:lpstr>Visible Light Disinfection System Rutala, Gergen, Kanamori, Sickbert-Bennett, Weber. 2015</vt:lpstr>
      <vt:lpstr>Norovirus, C. difficile spores, MERS-CoV, Enterovirus D68, Ebola, MDR organisms such carbapenemase-producing Enterobacteriaceae  (CRE)</vt:lpstr>
      <vt:lpstr>Decreasing Order of Resistance of Microorganisms to Disinfectants/Sterilants</vt:lpstr>
      <vt:lpstr>C. difficile Spores  EPA-Registered Products</vt:lpstr>
      <vt:lpstr>SHEA Prion Guideline Rutala, Weber. Infect Control Hosp Epidemiol 2010;31:107</vt:lpstr>
      <vt:lpstr>Management of Neurosurgical Instruments and Patients Exposed to CJD</vt:lpstr>
      <vt:lpstr>ENDOSCOPE/ENDOCAVITARY PROBES REPROCESSING: CHALLENGES Susceptibility of Human Papillomavirus J Meyers et al. J Antimicrob Chemother, Epub Feb 2014</vt:lpstr>
      <vt:lpstr>Hydrogen Peroxide Mist (uses HP mist to achieve HLD in 7m-no independent efficacy data)</vt:lpstr>
      <vt:lpstr>Efficacy of HP Mist Against HPV Meyers C et al.  SHEA Poster, 2015</vt:lpstr>
      <vt:lpstr>Effectiveness of HP Mist System in Inactivating Healthcare Pathogens Rutala, Gergen, Sickbert-Bennett, Weber 2015</vt:lpstr>
      <vt:lpstr>HLD and Sterilization: What’s New</vt:lpstr>
      <vt:lpstr>Disinfection and Sterilization: What’s New</vt:lpstr>
      <vt:lpstr>THANK YOU! www.disinfectionandsterilization.org</vt:lpstr>
      <vt:lpstr>Calvin the Owl Halloween, 2015</vt:lpstr>
    </vt:vector>
  </TitlesOfParts>
  <Company>The University of North Carolina at Chapel Hill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Visible Light Disinfection System Rutala, Gergen, Kanamori, Sickbert-Bennett, Weber. 2015</dc:title>
  <dc:creator>Powell, Amy</dc:creator>
  <cp:lastModifiedBy>Powell, Amy</cp:lastModifiedBy>
  <cp:revision>1</cp:revision>
  <dcterms:created xsi:type="dcterms:W3CDTF">2015-11-17T16:08:10Z</dcterms:created>
  <dcterms:modified xsi:type="dcterms:W3CDTF">2015-11-17T16:08:23Z</dcterms:modified>
</cp:coreProperties>
</file>