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061CD1-667F-4DB2-804E-14F2532500AC}" type="datetimeFigureOut">
              <a:rPr lang="en-US" smtClean="0"/>
              <a:t>11/17/2015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381D8-CEC5-4428-9FB3-6526E87A5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874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977070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7825" y="698500"/>
            <a:ext cx="6200775" cy="3489325"/>
          </a:xfrm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27914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62765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Char char="•"/>
            </a:pPr>
            <a:r>
              <a:rPr lang="en-US" altLang="en-US" smtClean="0">
                <a:cs typeface="Arial" panose="020B0604020202020204" pitchFamily="34" charset="0"/>
              </a:rPr>
              <a:t>BI: </a:t>
            </a:r>
            <a:r>
              <a:rPr lang="ja-JP" altLang="en-US" smtClean="0">
                <a:cs typeface="Arial" panose="020B0604020202020204" pitchFamily="34" charset="0"/>
              </a:rPr>
              <a:t>“</a:t>
            </a:r>
            <a:r>
              <a:rPr lang="en-US" altLang="en-US" smtClean="0">
                <a:cs typeface="Arial" panose="020B0604020202020204" pitchFamily="34" charset="0"/>
              </a:rPr>
              <a:t>Test system containing viable microorganisms providing a defined resistance to a specified sterilization process.</a:t>
            </a:r>
            <a:r>
              <a:rPr lang="ja-JP" altLang="en-US" smtClean="0"/>
              <a:t>”</a:t>
            </a:r>
            <a:endParaRPr lang="en-US" altLang="en-US" smtClean="0">
              <a:cs typeface="Arial" panose="020B0604020202020204" pitchFamily="34" charset="0"/>
            </a:endParaRPr>
          </a:p>
          <a:p>
            <a:pPr>
              <a:buFontTx/>
              <a:buChar char="•"/>
            </a:pPr>
            <a:r>
              <a:rPr lang="en-US" altLang="en-US" smtClean="0">
                <a:cs typeface="Arial" panose="020B0604020202020204" pitchFamily="34" charset="0"/>
              </a:rPr>
              <a:t>Remind audience that this is a different spore than that used to monitor steam sterilization processes</a:t>
            </a:r>
          </a:p>
          <a:p>
            <a:pPr>
              <a:buFontTx/>
              <a:buChar char="•"/>
            </a:pPr>
            <a:endParaRPr lang="en-US" altLang="en-US" smtClean="0">
              <a:cs typeface="Arial" panose="020B0604020202020204" pitchFamily="34" charset="0"/>
            </a:endParaRPr>
          </a:p>
          <a:p>
            <a:endParaRPr lang="en-US" altLang="en-US" smtClean="0">
              <a:cs typeface="Arial" panose="020B0604020202020204" pitchFamily="34" charset="0"/>
            </a:endParaRPr>
          </a:p>
        </p:txBody>
      </p:sp>
      <p:sp>
        <p:nvSpPr>
          <p:cNvPr id="11469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940175" y="8842375"/>
            <a:ext cx="3013075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90" tIns="45595" rIns="91190" bIns="45595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9300" indent="-287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4113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6075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8038" indent="-2301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523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243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4963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06838" indent="-2301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A92CE8E-E61B-406D-B8D4-8871839084CA}" type="slidenum">
              <a:rPr lang="en-US" altLang="en-US" sz="320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en-US" sz="320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363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43443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076987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56035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42119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684546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7825" y="698500"/>
            <a:ext cx="6200775" cy="3489325"/>
          </a:xfrm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74970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016" y="2131220"/>
            <a:ext cx="10363970" cy="14695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031" y="3886541"/>
            <a:ext cx="8535939" cy="1751920"/>
          </a:xfrm>
        </p:spPr>
        <p:txBody>
          <a:bodyPr/>
          <a:lstStyle>
            <a:lvl1pPr marL="0" indent="0" algn="ctr">
              <a:buNone/>
              <a:defRPr/>
            </a:lvl1pPr>
            <a:lvl2pPr marL="489844" indent="0" algn="ctr">
              <a:buNone/>
              <a:defRPr/>
            </a:lvl2pPr>
            <a:lvl3pPr marL="979688" indent="0" algn="ctr">
              <a:buNone/>
              <a:defRPr/>
            </a:lvl3pPr>
            <a:lvl4pPr marL="1469532" indent="0" algn="ctr">
              <a:buNone/>
              <a:defRPr/>
            </a:lvl4pPr>
            <a:lvl5pPr marL="1959376" indent="0" algn="ctr">
              <a:buNone/>
              <a:defRPr/>
            </a:lvl5pPr>
            <a:lvl6pPr marL="2449220" indent="0" algn="ctr">
              <a:buNone/>
              <a:defRPr/>
            </a:lvl6pPr>
            <a:lvl7pPr marL="2939064" indent="0" algn="ctr">
              <a:buNone/>
              <a:defRPr/>
            </a:lvl7pPr>
            <a:lvl8pPr marL="3428909" indent="0" algn="ctr">
              <a:buNone/>
              <a:defRPr/>
            </a:lvl8pPr>
            <a:lvl9pPr marL="39187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056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646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05334" y="457541"/>
            <a:ext cx="2753592" cy="58663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2637" y="457541"/>
            <a:ext cx="8077970" cy="58663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80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42637" y="457541"/>
            <a:ext cx="11016288" cy="58663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770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637" y="457541"/>
            <a:ext cx="11016288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21592" y="1828461"/>
            <a:ext cx="10748818" cy="4495459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618903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819" y="228600"/>
            <a:ext cx="10475383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12800" y="1981200"/>
            <a:ext cx="5226051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2051" y="1981200"/>
            <a:ext cx="5228167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9754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718" y="228600"/>
            <a:ext cx="1020656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12800" y="1981200"/>
            <a:ext cx="5181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981200"/>
            <a:ext cx="5181600" cy="41148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790147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89844" indent="-489844">
              <a:buSzPct val="140000"/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128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047" y="4407014"/>
            <a:ext cx="10362045" cy="1362415"/>
          </a:xfrm>
        </p:spPr>
        <p:txBody>
          <a:bodyPr anchor="t"/>
          <a:lstStyle>
            <a:lvl1pPr algn="l">
              <a:defRPr sz="4286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4047" y="2906827"/>
            <a:ext cx="10362045" cy="1500188"/>
          </a:xfrm>
        </p:spPr>
        <p:txBody>
          <a:bodyPr anchor="b"/>
          <a:lstStyle>
            <a:lvl1pPr marL="0" indent="0">
              <a:buNone/>
              <a:defRPr sz="2143"/>
            </a:lvl1pPr>
            <a:lvl2pPr marL="489844" indent="0">
              <a:buNone/>
              <a:defRPr sz="1929"/>
            </a:lvl2pPr>
            <a:lvl3pPr marL="979688" indent="0">
              <a:buNone/>
              <a:defRPr sz="1714"/>
            </a:lvl3pPr>
            <a:lvl4pPr marL="1469532" indent="0">
              <a:buNone/>
              <a:defRPr sz="1500"/>
            </a:lvl4pPr>
            <a:lvl5pPr marL="1959376" indent="0">
              <a:buNone/>
              <a:defRPr sz="1500"/>
            </a:lvl5pPr>
            <a:lvl6pPr marL="2449220" indent="0">
              <a:buNone/>
              <a:defRPr sz="1500"/>
            </a:lvl6pPr>
            <a:lvl7pPr marL="2939064" indent="0">
              <a:buNone/>
              <a:defRPr sz="1500"/>
            </a:lvl7pPr>
            <a:lvl8pPr marL="3428909" indent="0">
              <a:buNone/>
              <a:defRPr sz="1500"/>
            </a:lvl8pPr>
            <a:lvl9pPr marL="3918753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8437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1592" y="1828461"/>
            <a:ext cx="5282045" cy="4495459"/>
          </a:xfrm>
        </p:spPr>
        <p:txBody>
          <a:bodyPr/>
          <a:lstStyle>
            <a:lvl1pPr>
              <a:defRPr sz="3000"/>
            </a:lvl1pPr>
            <a:lvl2pPr>
              <a:defRPr sz="2571"/>
            </a:lvl2pPr>
            <a:lvl3pPr>
              <a:defRPr sz="2143"/>
            </a:lvl3pPr>
            <a:lvl4pPr>
              <a:defRPr sz="1929"/>
            </a:lvl4pPr>
            <a:lvl5pPr>
              <a:defRPr sz="1929"/>
            </a:lvl5pPr>
            <a:lvl6pPr>
              <a:defRPr sz="1929"/>
            </a:lvl6pPr>
            <a:lvl7pPr>
              <a:defRPr sz="1929"/>
            </a:lvl7pPr>
            <a:lvl8pPr>
              <a:defRPr sz="1929"/>
            </a:lvl8pPr>
            <a:lvl9pPr>
              <a:defRPr sz="192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364" y="1828461"/>
            <a:ext cx="5282046" cy="4495459"/>
          </a:xfrm>
        </p:spPr>
        <p:txBody>
          <a:bodyPr/>
          <a:lstStyle>
            <a:lvl1pPr>
              <a:defRPr sz="3000"/>
            </a:lvl1pPr>
            <a:lvl2pPr>
              <a:defRPr sz="2571"/>
            </a:lvl2pPr>
            <a:lvl3pPr>
              <a:defRPr sz="2143"/>
            </a:lvl3pPr>
            <a:lvl4pPr>
              <a:defRPr sz="1929"/>
            </a:lvl4pPr>
            <a:lvl5pPr>
              <a:defRPr sz="1929"/>
            </a:lvl5pPr>
            <a:lvl6pPr>
              <a:defRPr sz="1929"/>
            </a:lvl6pPr>
            <a:lvl7pPr>
              <a:defRPr sz="1929"/>
            </a:lvl7pPr>
            <a:lvl8pPr>
              <a:defRPr sz="1929"/>
            </a:lvl8pPr>
            <a:lvl9pPr>
              <a:defRPr sz="192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904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86" y="273844"/>
            <a:ext cx="1097203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85" y="1535907"/>
            <a:ext cx="5385954" cy="639536"/>
          </a:xfrm>
        </p:spPr>
        <p:txBody>
          <a:bodyPr anchor="b"/>
          <a:lstStyle>
            <a:lvl1pPr marL="0" indent="0">
              <a:buNone/>
              <a:defRPr sz="2571" b="1"/>
            </a:lvl1pPr>
            <a:lvl2pPr marL="489844" indent="0">
              <a:buNone/>
              <a:defRPr sz="2143" b="1"/>
            </a:lvl2pPr>
            <a:lvl3pPr marL="979688" indent="0">
              <a:buNone/>
              <a:defRPr sz="1929" b="1"/>
            </a:lvl3pPr>
            <a:lvl4pPr marL="1469532" indent="0">
              <a:buNone/>
              <a:defRPr sz="1714" b="1"/>
            </a:lvl4pPr>
            <a:lvl5pPr marL="1959376" indent="0">
              <a:buNone/>
              <a:defRPr sz="1714" b="1"/>
            </a:lvl5pPr>
            <a:lvl6pPr marL="2449220" indent="0">
              <a:buNone/>
              <a:defRPr sz="1714" b="1"/>
            </a:lvl6pPr>
            <a:lvl7pPr marL="2939064" indent="0">
              <a:buNone/>
              <a:defRPr sz="1714" b="1"/>
            </a:lvl7pPr>
            <a:lvl8pPr marL="3428909" indent="0">
              <a:buNone/>
              <a:defRPr sz="1714" b="1"/>
            </a:lvl8pPr>
            <a:lvl9pPr marL="3918753" indent="0">
              <a:buNone/>
              <a:defRPr sz="171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985" y="2175442"/>
            <a:ext cx="5385954" cy="3951174"/>
          </a:xfrm>
        </p:spPr>
        <p:txBody>
          <a:bodyPr/>
          <a:lstStyle>
            <a:lvl1pPr>
              <a:defRPr sz="2571"/>
            </a:lvl1pPr>
            <a:lvl2pPr>
              <a:defRPr sz="2143"/>
            </a:lvl2pPr>
            <a:lvl3pPr>
              <a:defRPr sz="1929"/>
            </a:lvl3pPr>
            <a:lvl4pPr>
              <a:defRPr sz="1714"/>
            </a:lvl4pPr>
            <a:lvl5pPr>
              <a:defRPr sz="1714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137" y="1535907"/>
            <a:ext cx="5387879" cy="639536"/>
          </a:xfrm>
        </p:spPr>
        <p:txBody>
          <a:bodyPr anchor="b"/>
          <a:lstStyle>
            <a:lvl1pPr marL="0" indent="0">
              <a:buNone/>
              <a:defRPr sz="2571" b="1"/>
            </a:lvl1pPr>
            <a:lvl2pPr marL="489844" indent="0">
              <a:buNone/>
              <a:defRPr sz="2143" b="1"/>
            </a:lvl2pPr>
            <a:lvl3pPr marL="979688" indent="0">
              <a:buNone/>
              <a:defRPr sz="1929" b="1"/>
            </a:lvl3pPr>
            <a:lvl4pPr marL="1469532" indent="0">
              <a:buNone/>
              <a:defRPr sz="1714" b="1"/>
            </a:lvl4pPr>
            <a:lvl5pPr marL="1959376" indent="0">
              <a:buNone/>
              <a:defRPr sz="1714" b="1"/>
            </a:lvl5pPr>
            <a:lvl6pPr marL="2449220" indent="0">
              <a:buNone/>
              <a:defRPr sz="1714" b="1"/>
            </a:lvl6pPr>
            <a:lvl7pPr marL="2939064" indent="0">
              <a:buNone/>
              <a:defRPr sz="1714" b="1"/>
            </a:lvl7pPr>
            <a:lvl8pPr marL="3428909" indent="0">
              <a:buNone/>
              <a:defRPr sz="1714" b="1"/>
            </a:lvl8pPr>
            <a:lvl9pPr marL="3918753" indent="0">
              <a:buNone/>
              <a:defRPr sz="171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4137" y="2175442"/>
            <a:ext cx="5387879" cy="3951174"/>
          </a:xfrm>
        </p:spPr>
        <p:txBody>
          <a:bodyPr/>
          <a:lstStyle>
            <a:lvl1pPr>
              <a:defRPr sz="2571"/>
            </a:lvl1pPr>
            <a:lvl2pPr>
              <a:defRPr sz="2143"/>
            </a:lvl2pPr>
            <a:lvl3pPr>
              <a:defRPr sz="1929"/>
            </a:lvl3pPr>
            <a:lvl4pPr>
              <a:defRPr sz="1714"/>
            </a:lvl4pPr>
            <a:lvl5pPr>
              <a:defRPr sz="1714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80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214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9661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86" y="273844"/>
            <a:ext cx="4010121" cy="1161709"/>
          </a:xfrm>
        </p:spPr>
        <p:txBody>
          <a:bodyPr/>
          <a:lstStyle>
            <a:lvl1pPr algn="l">
              <a:defRPr sz="214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350" y="273845"/>
            <a:ext cx="6815667" cy="5852772"/>
          </a:xfrm>
        </p:spPr>
        <p:txBody>
          <a:bodyPr/>
          <a:lstStyle>
            <a:lvl1pPr>
              <a:defRPr sz="3428"/>
            </a:lvl1pPr>
            <a:lvl2pPr>
              <a:defRPr sz="3000"/>
            </a:lvl2pPr>
            <a:lvl3pPr>
              <a:defRPr sz="2571"/>
            </a:lvl3pPr>
            <a:lvl4pPr>
              <a:defRPr sz="2143"/>
            </a:lvl4pPr>
            <a:lvl5pPr>
              <a:defRPr sz="2143"/>
            </a:lvl5pPr>
            <a:lvl6pPr>
              <a:defRPr sz="2143"/>
            </a:lvl6pPr>
            <a:lvl7pPr>
              <a:defRPr sz="2143"/>
            </a:lvl7pPr>
            <a:lvl8pPr>
              <a:defRPr sz="2143"/>
            </a:lvl8pPr>
            <a:lvl9pPr>
              <a:defRPr sz="214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986" y="1435554"/>
            <a:ext cx="4010121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89844" indent="0">
              <a:buNone/>
              <a:defRPr sz="1286"/>
            </a:lvl2pPr>
            <a:lvl3pPr marL="979688" indent="0">
              <a:buNone/>
              <a:defRPr sz="1071"/>
            </a:lvl3pPr>
            <a:lvl4pPr marL="1469532" indent="0">
              <a:buNone/>
              <a:defRPr sz="964"/>
            </a:lvl4pPr>
            <a:lvl5pPr marL="1959376" indent="0">
              <a:buNone/>
              <a:defRPr sz="964"/>
            </a:lvl5pPr>
            <a:lvl6pPr marL="2449220" indent="0">
              <a:buNone/>
              <a:defRPr sz="964"/>
            </a:lvl6pPr>
            <a:lvl7pPr marL="2939064" indent="0">
              <a:buNone/>
              <a:defRPr sz="964"/>
            </a:lvl7pPr>
            <a:lvl8pPr marL="3428909" indent="0">
              <a:buNone/>
              <a:defRPr sz="964"/>
            </a:lvl8pPr>
            <a:lvl9pPr marL="3918753" indent="0">
              <a:buNone/>
              <a:defRPr sz="964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8248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910" y="4799920"/>
            <a:ext cx="7315970" cy="568098"/>
          </a:xfrm>
        </p:spPr>
        <p:txBody>
          <a:bodyPr/>
          <a:lstStyle>
            <a:lvl1pPr algn="l">
              <a:defRPr sz="214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910" y="612322"/>
            <a:ext cx="7315970" cy="4114460"/>
          </a:xfrm>
        </p:spPr>
        <p:txBody>
          <a:bodyPr/>
          <a:lstStyle>
            <a:lvl1pPr marL="0" indent="0">
              <a:buNone/>
              <a:defRPr sz="3428"/>
            </a:lvl1pPr>
            <a:lvl2pPr marL="489844" indent="0">
              <a:buNone/>
              <a:defRPr sz="3000"/>
            </a:lvl2pPr>
            <a:lvl3pPr marL="979688" indent="0">
              <a:buNone/>
              <a:defRPr sz="2571"/>
            </a:lvl3pPr>
            <a:lvl4pPr marL="1469532" indent="0">
              <a:buNone/>
              <a:defRPr sz="2143"/>
            </a:lvl4pPr>
            <a:lvl5pPr marL="1959376" indent="0">
              <a:buNone/>
              <a:defRPr sz="2143"/>
            </a:lvl5pPr>
            <a:lvl6pPr marL="2449220" indent="0">
              <a:buNone/>
              <a:defRPr sz="2143"/>
            </a:lvl6pPr>
            <a:lvl7pPr marL="2939064" indent="0">
              <a:buNone/>
              <a:defRPr sz="2143"/>
            </a:lvl7pPr>
            <a:lvl8pPr marL="3428909" indent="0">
              <a:buNone/>
              <a:defRPr sz="2143"/>
            </a:lvl8pPr>
            <a:lvl9pPr marL="3918753" indent="0">
              <a:buNone/>
              <a:defRPr sz="2143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910" y="5368018"/>
            <a:ext cx="7315970" cy="804523"/>
          </a:xfrm>
        </p:spPr>
        <p:txBody>
          <a:bodyPr/>
          <a:lstStyle>
            <a:lvl1pPr marL="0" indent="0">
              <a:buNone/>
              <a:defRPr sz="1500"/>
            </a:lvl1pPr>
            <a:lvl2pPr marL="489844" indent="0">
              <a:buNone/>
              <a:defRPr sz="1286"/>
            </a:lvl2pPr>
            <a:lvl3pPr marL="979688" indent="0">
              <a:buNone/>
              <a:defRPr sz="1071"/>
            </a:lvl3pPr>
            <a:lvl4pPr marL="1469532" indent="0">
              <a:buNone/>
              <a:defRPr sz="964"/>
            </a:lvl4pPr>
            <a:lvl5pPr marL="1959376" indent="0">
              <a:buNone/>
              <a:defRPr sz="964"/>
            </a:lvl5pPr>
            <a:lvl6pPr marL="2449220" indent="0">
              <a:buNone/>
              <a:defRPr sz="964"/>
            </a:lvl6pPr>
            <a:lvl7pPr marL="2939064" indent="0">
              <a:buNone/>
              <a:defRPr sz="964"/>
            </a:lvl7pPr>
            <a:lvl8pPr marL="3428909" indent="0">
              <a:buNone/>
              <a:defRPr sz="964"/>
            </a:lvl8pPr>
            <a:lvl9pPr marL="3918753" indent="0">
              <a:buNone/>
              <a:defRPr sz="964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0411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B2E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"/>
          <p:cNvGrpSpPr>
            <a:grpSpLocks/>
          </p:cNvGrpSpPr>
          <p:nvPr/>
        </p:nvGrpSpPr>
        <p:grpSpPr bwMode="auto">
          <a:xfrm>
            <a:off x="0" y="1600541"/>
            <a:ext cx="12176606" cy="151379"/>
            <a:chOff x="0" y="900"/>
            <a:chExt cx="6472" cy="96"/>
          </a:xfrm>
        </p:grpSpPr>
        <p:sp>
          <p:nvSpPr>
            <p:cNvPr id="1029" name="Rectangle 2"/>
            <p:cNvSpPr>
              <a:spLocks noChangeArrowheads="1"/>
            </p:cNvSpPr>
            <p:nvPr/>
          </p:nvSpPr>
          <p:spPr bwMode="auto">
            <a:xfrm>
              <a:off x="0" y="900"/>
              <a:ext cx="6472" cy="47"/>
            </a:xfrm>
            <a:prstGeom prst="rect">
              <a:avLst/>
            </a:prstGeom>
            <a:gradFill rotWithShape="0">
              <a:gsLst>
                <a:gs pos="0">
                  <a:srgbClr val="7D7E00"/>
                </a:gs>
                <a:gs pos="50000">
                  <a:srgbClr val="FAFD00"/>
                </a:gs>
                <a:gs pos="100000">
                  <a:srgbClr val="7D7E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3428" dirty="0" smtClean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30" name="Rectangle 3"/>
            <p:cNvSpPr>
              <a:spLocks noChangeArrowheads="1"/>
            </p:cNvSpPr>
            <p:nvPr/>
          </p:nvSpPr>
          <p:spPr bwMode="auto">
            <a:xfrm>
              <a:off x="0" y="972"/>
              <a:ext cx="6472" cy="24"/>
            </a:xfrm>
            <a:prstGeom prst="rect">
              <a:avLst/>
            </a:prstGeom>
            <a:gradFill rotWithShape="0">
              <a:gsLst>
                <a:gs pos="0">
                  <a:srgbClr val="976080"/>
                </a:gs>
                <a:gs pos="50000">
                  <a:srgbClr val="D989B8"/>
                </a:gs>
                <a:gs pos="100000">
                  <a:srgbClr val="976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3428" dirty="0" smtClean="0">
                <a:solidFill>
                  <a:srgbClr val="FFFFFF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42637" y="457541"/>
            <a:ext cx="110162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6868" tIns="42672" rIns="86868" bIns="4267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721592" y="1828461"/>
            <a:ext cx="10748818" cy="449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6868" tIns="42672" rIns="86868" bIns="426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23433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iming>
    <p:tnLst>
      <p:par>
        <p:cTn id="1" dur="indefinite" restart="never" nodeType="tmRoot"/>
      </p:par>
    </p:tnLst>
  </p:timing>
  <p:txStyles>
    <p:titleStyle>
      <a:lvl1pPr algn="ctr" defTabSz="940569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500" b="1">
          <a:solidFill>
            <a:schemeClr val="tx2"/>
          </a:solidFill>
          <a:latin typeface="+mj-lt"/>
          <a:ea typeface="+mj-ea"/>
          <a:cs typeface="+mj-cs"/>
        </a:defRPr>
      </a:lvl1pPr>
      <a:lvl2pPr algn="ctr" defTabSz="940569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500" b="1">
          <a:solidFill>
            <a:schemeClr val="tx2"/>
          </a:solidFill>
          <a:latin typeface="Arial Narrow" pitchFamily="34" charset="0"/>
        </a:defRPr>
      </a:lvl2pPr>
      <a:lvl3pPr algn="ctr" defTabSz="940569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500" b="1">
          <a:solidFill>
            <a:schemeClr val="tx2"/>
          </a:solidFill>
          <a:latin typeface="Arial Narrow" pitchFamily="34" charset="0"/>
        </a:defRPr>
      </a:lvl3pPr>
      <a:lvl4pPr algn="ctr" defTabSz="940569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500" b="1">
          <a:solidFill>
            <a:schemeClr val="tx2"/>
          </a:solidFill>
          <a:latin typeface="Arial Narrow" pitchFamily="34" charset="0"/>
        </a:defRPr>
      </a:lvl4pPr>
      <a:lvl5pPr algn="ctr" defTabSz="940569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500" b="1">
          <a:solidFill>
            <a:schemeClr val="tx2"/>
          </a:solidFill>
          <a:latin typeface="Arial Narrow" pitchFamily="34" charset="0"/>
        </a:defRPr>
      </a:lvl5pPr>
      <a:lvl6pPr marL="489844" algn="ctr" defTabSz="940569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500" b="1">
          <a:solidFill>
            <a:schemeClr val="tx2"/>
          </a:solidFill>
          <a:latin typeface="Arial Narrow" pitchFamily="34" charset="0"/>
        </a:defRPr>
      </a:lvl6pPr>
      <a:lvl7pPr marL="979688" algn="ctr" defTabSz="940569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500" b="1">
          <a:solidFill>
            <a:schemeClr val="tx2"/>
          </a:solidFill>
          <a:latin typeface="Arial Narrow" pitchFamily="34" charset="0"/>
        </a:defRPr>
      </a:lvl7pPr>
      <a:lvl8pPr marL="1469532" algn="ctr" defTabSz="940569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500" b="1">
          <a:solidFill>
            <a:schemeClr val="tx2"/>
          </a:solidFill>
          <a:latin typeface="Arial Narrow" pitchFamily="34" charset="0"/>
        </a:defRPr>
      </a:lvl8pPr>
      <a:lvl9pPr marL="1959376" algn="ctr" defTabSz="940569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500" b="1">
          <a:solidFill>
            <a:schemeClr val="tx2"/>
          </a:solidFill>
          <a:latin typeface="Arial Narrow" pitchFamily="34" charset="0"/>
        </a:defRPr>
      </a:lvl9pPr>
    </p:titleStyle>
    <p:bodyStyle>
      <a:lvl1pPr marL="352076" indent="-352076" algn="l" defTabSz="940569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Monotype Sorts" pitchFamily="2" charset="2"/>
        <a:buChar char="l"/>
        <a:defRPr sz="3321">
          <a:solidFill>
            <a:schemeClr val="tx1"/>
          </a:solidFill>
          <a:latin typeface="+mn-lt"/>
          <a:ea typeface="+mn-ea"/>
          <a:cs typeface="+mn-cs"/>
        </a:defRPr>
      </a:lvl1pPr>
      <a:lvl2pPr marL="763681" indent="-294247" algn="l" defTabSz="940569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893">
          <a:solidFill>
            <a:schemeClr val="tx1"/>
          </a:solidFill>
          <a:latin typeface="+mn-lt"/>
        </a:defRPr>
      </a:lvl2pPr>
      <a:lvl3pPr marL="1175286" indent="-234717" algn="l" defTabSz="940569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u"/>
        <a:defRPr sz="2464">
          <a:solidFill>
            <a:schemeClr val="tx1"/>
          </a:solidFill>
          <a:latin typeface="+mn-lt"/>
        </a:defRPr>
      </a:lvl3pPr>
      <a:lvl4pPr marL="1646420" indent="-236418" algn="l" defTabSz="940569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Monotype Sorts" pitchFamily="2" charset="2"/>
        <a:buChar char="l"/>
        <a:defRPr sz="2036">
          <a:solidFill>
            <a:schemeClr val="tx1"/>
          </a:solidFill>
          <a:latin typeface="+mn-lt"/>
        </a:defRPr>
      </a:lvl4pPr>
      <a:lvl5pPr marL="2115854" indent="-234717" algn="l" defTabSz="940569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00000"/>
        <a:buChar char="»"/>
        <a:defRPr sz="2036">
          <a:solidFill>
            <a:schemeClr val="tx1"/>
          </a:solidFill>
          <a:latin typeface="+mn-lt"/>
        </a:defRPr>
      </a:lvl5pPr>
      <a:lvl6pPr marL="2605698" indent="-234717" algn="l" defTabSz="940569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00000"/>
        <a:buChar char="»"/>
        <a:defRPr sz="2036">
          <a:solidFill>
            <a:schemeClr val="tx1"/>
          </a:solidFill>
          <a:latin typeface="+mn-lt"/>
        </a:defRPr>
      </a:lvl6pPr>
      <a:lvl7pPr marL="3095542" indent="-234717" algn="l" defTabSz="940569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00000"/>
        <a:buChar char="»"/>
        <a:defRPr sz="2036">
          <a:solidFill>
            <a:schemeClr val="tx1"/>
          </a:solidFill>
          <a:latin typeface="+mn-lt"/>
        </a:defRPr>
      </a:lvl7pPr>
      <a:lvl8pPr marL="3585387" indent="-234717" algn="l" defTabSz="940569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00000"/>
        <a:buChar char="»"/>
        <a:defRPr sz="2036">
          <a:solidFill>
            <a:schemeClr val="tx1"/>
          </a:solidFill>
          <a:latin typeface="+mn-lt"/>
        </a:defRPr>
      </a:lvl8pPr>
      <a:lvl9pPr marL="4075231" indent="-234717" algn="l" defTabSz="940569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100000"/>
        <a:buChar char="»"/>
        <a:defRPr sz="2036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79688" rtl="0" eaLnBrk="1" latinLnBrk="0" hangingPunct="1">
        <a:defRPr sz="1929" kern="1200">
          <a:solidFill>
            <a:schemeClr val="tx1"/>
          </a:solidFill>
          <a:latin typeface="+mn-lt"/>
          <a:ea typeface="+mn-ea"/>
          <a:cs typeface="+mn-cs"/>
        </a:defRPr>
      </a:lvl1pPr>
      <a:lvl2pPr marL="489844" algn="l" defTabSz="979688" rtl="0" eaLnBrk="1" latinLnBrk="0" hangingPunct="1">
        <a:defRPr sz="1929" kern="1200">
          <a:solidFill>
            <a:schemeClr val="tx1"/>
          </a:solidFill>
          <a:latin typeface="+mn-lt"/>
          <a:ea typeface="+mn-ea"/>
          <a:cs typeface="+mn-cs"/>
        </a:defRPr>
      </a:lvl2pPr>
      <a:lvl3pPr marL="979688" algn="l" defTabSz="979688" rtl="0" eaLnBrk="1" latinLnBrk="0" hangingPunct="1">
        <a:defRPr sz="1929" kern="1200">
          <a:solidFill>
            <a:schemeClr val="tx1"/>
          </a:solidFill>
          <a:latin typeface="+mn-lt"/>
          <a:ea typeface="+mn-ea"/>
          <a:cs typeface="+mn-cs"/>
        </a:defRPr>
      </a:lvl3pPr>
      <a:lvl4pPr marL="1469532" algn="l" defTabSz="979688" rtl="0" eaLnBrk="1" latinLnBrk="0" hangingPunct="1">
        <a:defRPr sz="1929" kern="1200">
          <a:solidFill>
            <a:schemeClr val="tx1"/>
          </a:solidFill>
          <a:latin typeface="+mn-lt"/>
          <a:ea typeface="+mn-ea"/>
          <a:cs typeface="+mn-cs"/>
        </a:defRPr>
      </a:lvl4pPr>
      <a:lvl5pPr marL="1959376" algn="l" defTabSz="979688" rtl="0" eaLnBrk="1" latinLnBrk="0" hangingPunct="1">
        <a:defRPr sz="1929" kern="1200">
          <a:solidFill>
            <a:schemeClr val="tx1"/>
          </a:solidFill>
          <a:latin typeface="+mn-lt"/>
          <a:ea typeface="+mn-ea"/>
          <a:cs typeface="+mn-cs"/>
        </a:defRPr>
      </a:lvl5pPr>
      <a:lvl6pPr marL="2449220" algn="l" defTabSz="979688" rtl="0" eaLnBrk="1" latinLnBrk="0" hangingPunct="1">
        <a:defRPr sz="1929" kern="1200">
          <a:solidFill>
            <a:schemeClr val="tx1"/>
          </a:solidFill>
          <a:latin typeface="+mn-lt"/>
          <a:ea typeface="+mn-ea"/>
          <a:cs typeface="+mn-cs"/>
        </a:defRPr>
      </a:lvl6pPr>
      <a:lvl7pPr marL="2939064" algn="l" defTabSz="979688" rtl="0" eaLnBrk="1" latinLnBrk="0" hangingPunct="1">
        <a:defRPr sz="1929" kern="1200">
          <a:solidFill>
            <a:schemeClr val="tx1"/>
          </a:solidFill>
          <a:latin typeface="+mn-lt"/>
          <a:ea typeface="+mn-ea"/>
          <a:cs typeface="+mn-cs"/>
        </a:defRPr>
      </a:lvl7pPr>
      <a:lvl8pPr marL="3428909" algn="l" defTabSz="979688" rtl="0" eaLnBrk="1" latinLnBrk="0" hangingPunct="1">
        <a:defRPr sz="1929" kern="1200">
          <a:solidFill>
            <a:schemeClr val="tx1"/>
          </a:solidFill>
          <a:latin typeface="+mn-lt"/>
          <a:ea typeface="+mn-ea"/>
          <a:cs typeface="+mn-cs"/>
        </a:defRPr>
      </a:lvl8pPr>
      <a:lvl9pPr marL="3918753" algn="l" defTabSz="979688" rtl="0" eaLnBrk="1" latinLnBrk="0" hangingPunct="1">
        <a:defRPr sz="192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46113" y="2286000"/>
            <a:ext cx="9099777" cy="1143000"/>
          </a:xfrm>
        </p:spPr>
        <p:txBody>
          <a:bodyPr anchor="ctr"/>
          <a:lstStyle/>
          <a:p>
            <a:r>
              <a:rPr lang="en-US" altLang="en-US" sz="5786"/>
              <a:t>Disinfection and Sterilization:</a:t>
            </a:r>
            <a:r>
              <a:rPr lang="en-US" altLang="en-US" sz="4286"/>
              <a:t/>
            </a:r>
            <a:br>
              <a:rPr lang="en-US" altLang="en-US" sz="4286"/>
            </a:br>
            <a:r>
              <a:rPr lang="en-US" altLang="en-US" sz="4286"/>
              <a:t>What’s New?</a:t>
            </a:r>
            <a:endParaRPr lang="en-US" altLang="en-US" sz="3428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43831" y="3886541"/>
            <a:ext cx="7504339" cy="1751920"/>
          </a:xfrm>
        </p:spPr>
        <p:txBody>
          <a:bodyPr/>
          <a:lstStyle/>
          <a:p>
            <a:pPr marL="367383" indent="-367383">
              <a:lnSpc>
                <a:spcPct val="80000"/>
              </a:lnSpc>
            </a:pPr>
            <a:r>
              <a:rPr lang="en-US" altLang="en-US" sz="2571" b="1"/>
              <a:t>William A. Rutala, PhD, MPH</a:t>
            </a:r>
          </a:p>
          <a:p>
            <a:pPr marL="367383" indent="-367383">
              <a:lnSpc>
                <a:spcPct val="80000"/>
              </a:lnSpc>
            </a:pPr>
            <a:r>
              <a:rPr lang="en-US" altLang="en-US" sz="2571" b="1"/>
              <a:t>Director, Hospital Epidemiology, Occupational Health and Safety at UNC Health Care; Research Professor of Medicine and Director, Statewide Program for Infection Control and Epidemiology at University of North Carolina School of Medicine at Chapel Hill, USA</a:t>
            </a:r>
          </a:p>
          <a:p>
            <a:pPr marL="367383" indent="-367383">
              <a:lnSpc>
                <a:spcPct val="80000"/>
              </a:lnSpc>
            </a:pPr>
            <a:endParaRPr lang="en-US" altLang="en-US" sz="2571" b="1">
              <a:solidFill>
                <a:schemeClr val="tx2"/>
              </a:solidFill>
            </a:endParaRPr>
          </a:p>
          <a:p>
            <a:pPr marL="367383" indent="-367383">
              <a:lnSpc>
                <a:spcPct val="80000"/>
              </a:lnSpc>
            </a:pPr>
            <a:endParaRPr lang="en-US" altLang="en-US" sz="2571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5582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Ozone and Hydrogen Peroxide</a:t>
            </a:r>
            <a:br>
              <a:rPr lang="en-US" altLang="en-US" smtClean="0"/>
            </a:br>
            <a:endParaRPr lang="en-US" altLang="en-US" sz="2571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345407" y="1796143"/>
            <a:ext cx="9501188" cy="4527777"/>
          </a:xfrm>
        </p:spPr>
        <p:txBody>
          <a:bodyPr/>
          <a:lstStyle/>
          <a:p>
            <a:r>
              <a:rPr lang="en-US" altLang="en-US" sz="3428" b="1"/>
              <a:t>Sterizone VP4, 510(k) FDA clearance,TSO</a:t>
            </a:r>
            <a:r>
              <a:rPr lang="en-US" altLang="en-US" sz="3428" b="1" baseline="-25000"/>
              <a:t>3</a:t>
            </a:r>
            <a:r>
              <a:rPr lang="en-US" altLang="en-US" sz="3428" b="1"/>
              <a:t> Canada</a:t>
            </a:r>
          </a:p>
          <a:p>
            <a:r>
              <a:rPr lang="en-US" altLang="en-US" sz="3428" b="1"/>
              <a:t>Sterilizer has a 4.4ft</a:t>
            </a:r>
            <a:r>
              <a:rPr lang="en-US" altLang="en-US" sz="3428" b="1" baseline="30000"/>
              <a:t>3 </a:t>
            </a:r>
            <a:r>
              <a:rPr lang="en-US" altLang="en-US" sz="3428" b="1"/>
              <a:t>chamber</a:t>
            </a:r>
          </a:p>
          <a:p>
            <a:r>
              <a:rPr lang="en-US" altLang="en-US" sz="3428"/>
              <a:t>Advantages/Disadvantages-not  yet known</a:t>
            </a:r>
          </a:p>
          <a:p>
            <a:endParaRPr lang="en-US" altLang="en-US" sz="3428"/>
          </a:p>
        </p:txBody>
      </p:sp>
    </p:spTree>
    <p:extLst>
      <p:ext uri="{BB962C8B-B14F-4D97-AF65-F5344CB8AC3E}">
        <p14:creationId xmlns:p14="http://schemas.microsoft.com/office/powerpoint/2010/main" val="365310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 txBox="1">
            <a:spLocks noChangeArrowheads="1"/>
          </p:cNvSpPr>
          <p:nvPr/>
        </p:nvSpPr>
        <p:spPr bwMode="auto">
          <a:xfrm>
            <a:off x="1515496" y="273845"/>
            <a:ext cx="6735536" cy="5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1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7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u"/>
              <a:defRPr sz="23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65000"/>
              <a:buFont typeface="Monotype Sorts" pitchFamily="2" charset="2"/>
              <a:buChar char="l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3428">
                <a:solidFill>
                  <a:srgbClr val="FAFD00"/>
                </a:solidFill>
                <a:cs typeface="Arial" panose="020B0604020202020204" pitchFamily="34" charset="0"/>
              </a:rPr>
              <a:t> </a:t>
            </a:r>
            <a:br>
              <a:rPr lang="en-US" altLang="en-US" sz="3428">
                <a:solidFill>
                  <a:srgbClr val="FAFD00"/>
                </a:solidFill>
                <a:cs typeface="Arial" panose="020B0604020202020204" pitchFamily="34" charset="0"/>
              </a:rPr>
            </a:br>
            <a:r>
              <a:rPr lang="en-US" altLang="en-US" sz="3428">
                <a:solidFill>
                  <a:srgbClr val="FAFD00"/>
                </a:solidFill>
                <a:cs typeface="Arial" panose="020B0604020202020204" pitchFamily="34" charset="0"/>
              </a:rPr>
              <a:t>                 </a:t>
            </a:r>
            <a:r>
              <a:rPr lang="en-US" altLang="en-US" sz="4714" b="1">
                <a:solidFill>
                  <a:srgbClr val="FAFD00"/>
                </a:solidFill>
                <a:cs typeface="Arial" panose="020B0604020202020204" pitchFamily="34" charset="0"/>
              </a:rPr>
              <a:t>Biological Indicators </a:t>
            </a:r>
          </a:p>
        </p:txBody>
      </p:sp>
      <p:sp>
        <p:nvSpPr>
          <p:cNvPr id="12291" name="Rectangle 3"/>
          <p:cNvSpPr txBox="1">
            <a:spLocks noChangeArrowheads="1"/>
          </p:cNvSpPr>
          <p:nvPr/>
        </p:nvSpPr>
        <p:spPr bwMode="auto">
          <a:xfrm>
            <a:off x="1515496" y="1877786"/>
            <a:ext cx="5837464" cy="4065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6213" indent="-176213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1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406400" indent="-1778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7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u"/>
              <a:defRPr sz="23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65000"/>
              <a:buFont typeface="Monotype Sorts" pitchFamily="2" charset="2"/>
              <a:buChar char="l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fontAlgn="base">
              <a:lnSpc>
                <a:spcPct val="90000"/>
              </a:lnSpc>
              <a:spcAft>
                <a:spcPts val="857"/>
              </a:spcAft>
              <a:buClrTx/>
              <a:buSzTx/>
              <a:buFontTx/>
              <a:buChar char="•"/>
            </a:pPr>
            <a:r>
              <a:rPr lang="en-US" altLang="en-US" sz="3000" b="1">
                <a:solidFill>
                  <a:srgbClr val="FFFFFF"/>
                </a:solidFill>
                <a:cs typeface="Arial" panose="020B0604020202020204" pitchFamily="34" charset="0"/>
              </a:rPr>
              <a:t>Select BIs that contain spores of </a:t>
            </a:r>
            <a:r>
              <a:rPr lang="en-US" altLang="en-US" sz="3000" b="1" i="1">
                <a:solidFill>
                  <a:srgbClr val="FFFFFF"/>
                </a:solidFill>
                <a:cs typeface="Arial" panose="020B0604020202020204" pitchFamily="34" charset="0"/>
              </a:rPr>
              <a:t>Bacillus atrophaeus</a:t>
            </a:r>
            <a:r>
              <a:rPr lang="en-US" altLang="en-US" sz="3000" b="1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</a:p>
          <a:p>
            <a:pPr lvl="1" fontAlgn="base">
              <a:lnSpc>
                <a:spcPct val="90000"/>
              </a:lnSpc>
              <a:spcAft>
                <a:spcPts val="857"/>
              </a:spcAft>
              <a:buClrTx/>
              <a:buSzTx/>
              <a:buFontTx/>
              <a:buChar char="•"/>
            </a:pPr>
            <a:r>
              <a:rPr lang="en-US" altLang="en-US" sz="3428">
                <a:solidFill>
                  <a:srgbClr val="FFFFFF"/>
                </a:solidFill>
                <a:cs typeface="Arial" panose="020B0604020202020204" pitchFamily="34" charset="0"/>
              </a:rPr>
              <a:t>Rationale: BIs are the only</a:t>
            </a:r>
            <a:br>
              <a:rPr lang="en-US" altLang="en-US" sz="3428">
                <a:solidFill>
                  <a:srgbClr val="FFFFFF"/>
                </a:solidFill>
                <a:cs typeface="Arial" panose="020B0604020202020204" pitchFamily="34" charset="0"/>
              </a:rPr>
            </a:br>
            <a:r>
              <a:rPr lang="en-US" altLang="en-US" sz="3428">
                <a:solidFill>
                  <a:srgbClr val="FFFFFF"/>
                </a:solidFill>
                <a:cs typeface="Arial" panose="020B0604020202020204" pitchFamily="34" charset="0"/>
              </a:rPr>
              <a:t>sterilization process monitoring</a:t>
            </a:r>
            <a:br>
              <a:rPr lang="en-US" altLang="en-US" sz="3428">
                <a:solidFill>
                  <a:srgbClr val="FFFFFF"/>
                </a:solidFill>
                <a:cs typeface="Arial" panose="020B0604020202020204" pitchFamily="34" charset="0"/>
              </a:rPr>
            </a:br>
            <a:r>
              <a:rPr lang="en-US" altLang="en-US" sz="3428">
                <a:solidFill>
                  <a:srgbClr val="FFFFFF"/>
                </a:solidFill>
                <a:cs typeface="Arial" panose="020B0604020202020204" pitchFamily="34" charset="0"/>
              </a:rPr>
              <a:t>device that </a:t>
            </a:r>
            <a:r>
              <a:rPr lang="en-US" altLang="en-US" sz="3428">
                <a:solidFill>
                  <a:srgbClr val="FAFD00"/>
                </a:solidFill>
                <a:cs typeface="Arial" panose="020B0604020202020204" pitchFamily="34" charset="0"/>
              </a:rPr>
              <a:t>provides a direct measure of the lethality of the process</a:t>
            </a:r>
          </a:p>
          <a:p>
            <a:pPr lvl="1" fontAlgn="base">
              <a:spcAft>
                <a:spcPts val="857"/>
              </a:spcAft>
              <a:buClrTx/>
              <a:buSzTx/>
              <a:buFontTx/>
              <a:buChar char="•"/>
            </a:pPr>
            <a:endParaRPr lang="en-US" altLang="en-US" sz="3428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pic>
        <p:nvPicPr>
          <p:cNvPr id="12292" name="Picture 5" descr="B atrophaeus spor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571" y="2122714"/>
            <a:ext cx="3020786" cy="19594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3" name="Text Box 6"/>
          <p:cNvSpPr txBox="1">
            <a:spLocks noChangeArrowheads="1"/>
          </p:cNvSpPr>
          <p:nvPr/>
        </p:nvSpPr>
        <p:spPr bwMode="auto">
          <a:xfrm>
            <a:off x="7084220" y="4000501"/>
            <a:ext cx="3233397" cy="42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1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7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u"/>
              <a:defRPr sz="23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65000"/>
              <a:buFont typeface="Monotype Sorts" pitchFamily="2" charset="2"/>
              <a:buChar char="l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143" i="1">
                <a:solidFill>
                  <a:srgbClr val="FFFFFF"/>
                </a:solidFill>
                <a:cs typeface="Arial" panose="020B0604020202020204" pitchFamily="34" charset="0"/>
              </a:rPr>
              <a:t>Bacillus atrophaeus</a:t>
            </a:r>
          </a:p>
        </p:txBody>
      </p:sp>
    </p:spTree>
    <p:extLst>
      <p:ext uri="{BB962C8B-B14F-4D97-AF65-F5344CB8AC3E}">
        <p14:creationId xmlns:p14="http://schemas.microsoft.com/office/powerpoint/2010/main" val="160397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Rapid Readout BIs for Steam Now Require a 1-3h Readout Compared to 24-48h</a:t>
            </a:r>
            <a:br>
              <a:rPr lang="en-US" altLang="en-US" smtClean="0"/>
            </a:br>
            <a:r>
              <a:rPr lang="en-US" altLang="en-US" sz="2571"/>
              <a:t>Rutala, Jones, Weber ICHE 1996. 17:423</a:t>
            </a:r>
          </a:p>
        </p:txBody>
      </p:sp>
      <p:pic>
        <p:nvPicPr>
          <p:cNvPr id="13315" name="Content Placeholder 3" descr="MMM129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35286" y="4490357"/>
            <a:ext cx="2721429" cy="2204357"/>
          </a:xfrm>
        </p:spPr>
      </p:pic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241" y="2041072"/>
            <a:ext cx="5939518" cy="220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01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428"/>
              <a:t>Super Rapid Readout Biological Indicators</a:t>
            </a:r>
            <a:br>
              <a:rPr lang="en-US" altLang="en-US" sz="3428"/>
            </a:br>
            <a:r>
              <a:rPr lang="en-US" altLang="en-US" sz="2571"/>
              <a:t>Commercially available </a:t>
            </a:r>
          </a:p>
        </p:txBody>
      </p:sp>
      <p:pic>
        <p:nvPicPr>
          <p:cNvPr id="14339" name="Picture 4" descr="C:\Users\US332550\AppData\Local\Temp\notesFCBCEE\1491_Unused_xpkg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420" y="1677081"/>
            <a:ext cx="1575027" cy="2741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5" descr="C:\Users\US332550\AppData\Local\Temp\notesFCBCEE\1492 BI Unus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929" y="1600541"/>
            <a:ext cx="1575027" cy="2743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1279072" y="4344080"/>
            <a:ext cx="4277746" cy="207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1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7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u"/>
              <a:defRPr sz="23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65000"/>
              <a:buFont typeface="Monotype Sorts" pitchFamily="2" charset="2"/>
              <a:buChar char="l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571" b="1">
                <a:solidFill>
                  <a:srgbClr val="FFFFFF"/>
                </a:solidFill>
                <a:cs typeface="Arial" panose="020B0604020202020204" pitchFamily="34" charset="0"/>
              </a:rPr>
              <a:t>1491 BI (blue cap)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71" b="1">
                <a:solidFill>
                  <a:srgbClr val="FFFFFF"/>
                </a:solidFill>
                <a:cs typeface="Arial" panose="020B0604020202020204" pitchFamily="34" charset="0"/>
              </a:rPr>
              <a:t> Monitors 270°F and 275°F gravity –displacement steam sterilization cycles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71" b="1">
                <a:solidFill>
                  <a:srgbClr val="FFFFFF"/>
                </a:solidFill>
                <a:cs typeface="Arial" panose="020B0604020202020204" pitchFamily="34" charset="0"/>
              </a:rPr>
              <a:t> 30 minute result (from 1hour)</a:t>
            </a:r>
          </a:p>
        </p:txBody>
      </p:sp>
      <p:sp>
        <p:nvSpPr>
          <p:cNvPr id="14342" name="TextBox 5"/>
          <p:cNvSpPr txBox="1">
            <a:spLocks noChangeArrowheads="1"/>
          </p:cNvSpPr>
          <p:nvPr/>
        </p:nvSpPr>
        <p:spPr bwMode="auto">
          <a:xfrm>
            <a:off x="6276295" y="4344081"/>
            <a:ext cx="4939393" cy="207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1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7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u"/>
              <a:defRPr sz="23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65000"/>
              <a:buFont typeface="Monotype Sorts" pitchFamily="2" charset="2"/>
              <a:buChar char="l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00000"/>
              <a:buChar char="»"/>
              <a:defRPr sz="19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571" b="1">
                <a:solidFill>
                  <a:srgbClr val="FFFFFF"/>
                </a:solidFill>
                <a:cs typeface="Arial" panose="020B0604020202020204" pitchFamily="34" charset="0"/>
              </a:rPr>
              <a:t>1492V BI (brown cap)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71" b="1">
                <a:solidFill>
                  <a:srgbClr val="FFFFFF"/>
                </a:solidFill>
                <a:cs typeface="Arial" panose="020B0604020202020204" pitchFamily="34" charset="0"/>
              </a:rPr>
              <a:t> Monitors 270°F and 275°F dynamic-air-removal (pre-vacuum) steam sterilization cycles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571" b="1">
                <a:solidFill>
                  <a:srgbClr val="FFFFFF"/>
                </a:solidFill>
                <a:cs typeface="Arial" panose="020B0604020202020204" pitchFamily="34" charset="0"/>
              </a:rPr>
              <a:t> 1 hour result (from 3 hours)</a:t>
            </a:r>
          </a:p>
        </p:txBody>
      </p:sp>
      <p:sp>
        <p:nvSpPr>
          <p:cNvPr id="14343" name="Text Placeholder 6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2"/>
            <a:endParaRPr lang="en-US" altLang="en-US" smtClean="0"/>
          </a:p>
          <a:p>
            <a:pPr lvl="2">
              <a:buFont typeface="Wingdings" panose="05000000000000000000" pitchFamily="2" charset="2"/>
              <a:buNone/>
            </a:pPr>
            <a:r>
              <a:rPr lang="en-US" altLang="en-US" smtClean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63734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428"/>
              <a:t>RECENT ENDOSCOPY-RELATED OUTBREAKS OF MRDO WITHOUT REPROCESSING BREACHES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034143" y="1959429"/>
          <a:ext cx="10042071" cy="1986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1071"/>
                <a:gridCol w="1551214"/>
                <a:gridCol w="489857"/>
                <a:gridCol w="2694214"/>
                <a:gridCol w="1551214"/>
                <a:gridCol w="1714501"/>
              </a:tblGrid>
              <a:tr h="397329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MDRO</a:t>
                      </a:r>
                      <a:endParaRPr lang="en-US" sz="1700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Scope</a:t>
                      </a:r>
                      <a:endParaRPr lang="en-US" sz="1700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No.</a:t>
                      </a:r>
                      <a:endParaRPr lang="en-US" sz="1700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Recovered</a:t>
                      </a:r>
                      <a:r>
                        <a:rPr lang="en-US" sz="1700" baseline="0" dirty="0" smtClean="0"/>
                        <a:t> From Scope</a:t>
                      </a:r>
                      <a:endParaRPr lang="en-US" sz="1700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Molecular Link</a:t>
                      </a:r>
                      <a:endParaRPr lang="en-US" sz="1700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Reference</a:t>
                      </a:r>
                      <a:endParaRPr lang="en-US" sz="1700" dirty="0"/>
                    </a:p>
                  </a:txBody>
                  <a:tcPr marL="97971" marR="97971" marT="48986" marB="48986"/>
                </a:tc>
              </a:tr>
              <a:tr h="397329">
                <a:tc>
                  <a:txBody>
                    <a:bodyPr/>
                    <a:lstStyle/>
                    <a:p>
                      <a:r>
                        <a:rPr lang="en-US" sz="1700" b="1" i="1" dirty="0" smtClean="0"/>
                        <a:t>P. aeruginosa </a:t>
                      </a:r>
                      <a:r>
                        <a:rPr lang="en-US" sz="1700" b="1" dirty="0" smtClean="0"/>
                        <a:t>(VIM-2)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Duodenoscope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22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Yes, under forceps elevator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Yes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Verfaillie</a:t>
                      </a:r>
                      <a:r>
                        <a:rPr lang="en-US" sz="1500" b="1" baseline="0" dirty="0" smtClean="0"/>
                        <a:t> CJ, 2015</a:t>
                      </a:r>
                      <a:endParaRPr lang="en-US" sz="1500" b="1" dirty="0"/>
                    </a:p>
                  </a:txBody>
                  <a:tcPr marL="97971" marR="97971" marT="48986" marB="48986"/>
                </a:tc>
              </a:tr>
              <a:tr h="397329">
                <a:tc>
                  <a:txBody>
                    <a:bodyPr/>
                    <a:lstStyle/>
                    <a:p>
                      <a:r>
                        <a:rPr lang="en-US" sz="1700" b="1" i="1" dirty="0" smtClean="0"/>
                        <a:t>E. coli </a:t>
                      </a:r>
                      <a:r>
                        <a:rPr lang="en-US" sz="1700" b="1" dirty="0" smtClean="0"/>
                        <a:t>(AmpC)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Duodenoscope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  7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Yes (2 scopes)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Yes</a:t>
                      </a:r>
                      <a:r>
                        <a:rPr lang="en-US" sz="1700" b="1" baseline="0" dirty="0" smtClean="0"/>
                        <a:t> (PFGE)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Wendort,</a:t>
                      </a:r>
                      <a:r>
                        <a:rPr lang="en-US" sz="1500" b="1" baseline="0" dirty="0" smtClean="0"/>
                        <a:t> 2015</a:t>
                      </a:r>
                      <a:endParaRPr lang="en-US" sz="1500" b="1" dirty="0"/>
                    </a:p>
                  </a:txBody>
                  <a:tcPr marL="97971" marR="97971" marT="48986" marB="48986"/>
                </a:tc>
              </a:tr>
              <a:tr h="397329">
                <a:tc>
                  <a:txBody>
                    <a:bodyPr/>
                    <a:lstStyle/>
                    <a:p>
                      <a:r>
                        <a:rPr lang="en-US" sz="1700" b="1" i="1" dirty="0" smtClean="0"/>
                        <a:t>K. pneumoniae </a:t>
                      </a:r>
                      <a:r>
                        <a:rPr lang="en-US" sz="1700" b="1" dirty="0" smtClean="0"/>
                        <a:t>(OXA)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Duodenoscope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  5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 No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Kola A, 2015</a:t>
                      </a:r>
                      <a:endParaRPr lang="en-US" sz="1500" b="1" dirty="0"/>
                    </a:p>
                  </a:txBody>
                  <a:tcPr marL="97971" marR="97971" marT="48986" marB="48986"/>
                </a:tc>
              </a:tr>
              <a:tr h="397329">
                <a:tc>
                  <a:txBody>
                    <a:bodyPr/>
                    <a:lstStyle/>
                    <a:p>
                      <a:r>
                        <a:rPr lang="en-US" sz="1700" b="1" i="1" dirty="0" smtClean="0"/>
                        <a:t>E.</a:t>
                      </a:r>
                      <a:r>
                        <a:rPr lang="en-US" sz="1700" b="1" i="1" baseline="0" dirty="0" smtClean="0"/>
                        <a:t> coli </a:t>
                      </a:r>
                      <a:r>
                        <a:rPr lang="en-US" sz="1700" b="1" baseline="0" dirty="0" smtClean="0"/>
                        <a:t>(NDM-CRE)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Duodenoscope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39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Yes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Yes (PFGE)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Epstein</a:t>
                      </a:r>
                      <a:r>
                        <a:rPr lang="en-US" sz="1500" b="1" baseline="0" dirty="0" smtClean="0"/>
                        <a:t> L, 2014</a:t>
                      </a:r>
                      <a:endParaRPr lang="en-US" sz="1500" b="1" dirty="0"/>
                    </a:p>
                  </a:txBody>
                  <a:tcPr marL="97971" marR="97971" marT="48986" marB="48986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15786" y="4572000"/>
            <a:ext cx="184731" cy="6198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428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4438" y="4082143"/>
            <a:ext cx="9943420" cy="253261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000" dirty="0">
                <a:solidFill>
                  <a:srgbClr val="FFFFFF"/>
                </a:solidFill>
                <a:cs typeface="Arial" panose="020B0604020202020204" pitchFamily="34" charset="0"/>
              </a:rPr>
              <a:t>Additional Outbreaks (not published; news media reports)</a:t>
            </a:r>
          </a:p>
          <a:p>
            <a:pPr marL="367383" indent="-367383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143" dirty="0">
                <a:solidFill>
                  <a:srgbClr val="FFFFFF"/>
                </a:solidFill>
                <a:cs typeface="Arial" panose="020B0604020202020204" pitchFamily="34" charset="0"/>
              </a:rPr>
              <a:t>UCLA, 2015, CRE, 179 patients exposed (2 deaths), 2 colonized duodenoscopes</a:t>
            </a:r>
          </a:p>
          <a:p>
            <a:pPr marL="367383" indent="-367383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143" dirty="0">
                <a:solidFill>
                  <a:srgbClr val="FFFFFF"/>
                </a:solidFill>
                <a:cs typeface="Arial" panose="020B0604020202020204" pitchFamily="34" charset="0"/>
              </a:rPr>
              <a:t>CMC, 2015, CRE, 18 patients exposed (7 infected), duodenoscopes</a:t>
            </a:r>
          </a:p>
          <a:p>
            <a:pPr marL="367383" indent="-367383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143" dirty="0">
                <a:solidFill>
                  <a:srgbClr val="FFFFFF"/>
                </a:solidFill>
                <a:cs typeface="Arial" panose="020B0604020202020204" pitchFamily="34" charset="0"/>
              </a:rPr>
              <a:t>Cedars-Sinai, 2015, CRE, 67 patients exposed (4 infected), duodenoscopes</a:t>
            </a:r>
          </a:p>
          <a:p>
            <a:pPr marL="367383" indent="-367383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143" dirty="0">
                <a:solidFill>
                  <a:srgbClr val="FFFFFF"/>
                </a:solidFill>
                <a:cs typeface="Arial" panose="020B0604020202020204" pitchFamily="34" charset="0"/>
              </a:rPr>
              <a:t>Wisconsin, 2013, CRE, (5 infected), duodenoscopes</a:t>
            </a:r>
          </a:p>
          <a:p>
            <a:pPr marL="367383" indent="-367383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143" dirty="0">
                <a:solidFill>
                  <a:srgbClr val="FFFFFF"/>
                </a:solidFill>
                <a:cs typeface="Arial" panose="020B0604020202020204" pitchFamily="34" charset="0"/>
              </a:rPr>
              <a:t>University of Pittsburgh, 2012, CRE, 9 patients, duodenoscopes</a:t>
            </a:r>
          </a:p>
          <a:p>
            <a:pPr marL="367383" indent="-367383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US" sz="2143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70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ctrTitle"/>
          </p:nvPr>
        </p:nvSpPr>
        <p:spPr>
          <a:xfrm>
            <a:off x="1515497" y="2131219"/>
            <a:ext cx="9161009" cy="2359138"/>
          </a:xfrm>
        </p:spPr>
        <p:txBody>
          <a:bodyPr/>
          <a:lstStyle/>
          <a:p>
            <a:r>
              <a:rPr lang="en-US" altLang="en-US" smtClean="0"/>
              <a:t>FDA Panel, May 2015,  Recommended Sterilization of Duodenoscopes</a:t>
            </a:r>
            <a:br>
              <a:rPr lang="en-US" altLang="en-US" smtClean="0"/>
            </a:br>
            <a:r>
              <a:rPr lang="en-US" altLang="en-US" sz="3857"/>
              <a:t>(requires FDA-cleared technology that achieves a SAL 10</a:t>
            </a:r>
            <a:r>
              <a:rPr lang="en-US" altLang="en-US" sz="3857" baseline="30000"/>
              <a:t>-6</a:t>
            </a:r>
            <a:r>
              <a:rPr lang="en-US" altLang="en-US" sz="3857"/>
              <a:t> with duodenoscopes)</a:t>
            </a:r>
          </a:p>
        </p:txBody>
      </p:sp>
      <p:sp>
        <p:nvSpPr>
          <p:cNvPr id="16387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9789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5571"/>
              <a:t>Disinfection and Sterilization</a:t>
            </a:r>
            <a:br>
              <a:rPr lang="en-US" altLang="en-US" sz="5571"/>
            </a:br>
            <a:r>
              <a:rPr lang="en-US" altLang="en-US" sz="2143"/>
              <a:t>WA Rutala, DJ Weber, and HICPAC, www.cdc.gov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n-US" smtClean="0"/>
              <a:t> </a:t>
            </a:r>
            <a:r>
              <a:rPr lang="en-US" altLang="en-US" sz="3000" b="1"/>
              <a:t>EH Spaulding believed that how an object will be disinfected depended on the object’s intended use.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n-US" sz="3000" b="1">
                <a:solidFill>
                  <a:schemeClr val="tx2"/>
                </a:solidFill>
              </a:rPr>
              <a:t>CRITICAL</a:t>
            </a:r>
            <a:r>
              <a:rPr lang="en-US" altLang="en-US" sz="3000" b="1"/>
              <a:t> - objects which enter normally sterile tissue or the vascular system or through which blood flows should be sterile.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n-US" sz="3000" b="1">
                <a:solidFill>
                  <a:schemeClr val="tx2"/>
                </a:solidFill>
              </a:rPr>
              <a:t>SEMICRITICAL</a:t>
            </a:r>
            <a:r>
              <a:rPr lang="en-US" altLang="en-US" sz="3000" b="1"/>
              <a:t> - objects that touch  mucous membranes or skin that is not intact require a disinfection process (high-level disinfection [HLD]) that kills all microorganisms but high numbers of bacterial spores.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n-US" sz="3000" b="1">
                <a:solidFill>
                  <a:schemeClr val="tx2"/>
                </a:solidFill>
              </a:rPr>
              <a:t>NONCRITICAL</a:t>
            </a:r>
            <a:r>
              <a:rPr lang="en-US" altLang="en-US" sz="3000" b="1"/>
              <a:t> -objects that touch only intact skin require low-level disinfection (or non-germicidal detergent).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en-US" altLang="en-US" sz="3000" b="1"/>
          </a:p>
        </p:txBody>
      </p:sp>
    </p:spTree>
    <p:extLst>
      <p:ext uri="{BB962C8B-B14F-4D97-AF65-F5344CB8AC3E}">
        <p14:creationId xmlns:p14="http://schemas.microsoft.com/office/powerpoint/2010/main" val="269271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5571"/>
              <a:t>Disinfection and Sterilization</a:t>
            </a:r>
            <a:br>
              <a:rPr lang="en-US" altLang="en-US" sz="5571"/>
            </a:br>
            <a:r>
              <a:rPr lang="en-US" altLang="en-US" sz="2143"/>
              <a:t>WA Rutala, DJ Weber, and HICPAC, www.cdc.gov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345407" y="1796143"/>
            <a:ext cx="9501188" cy="4299857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n-US" smtClean="0"/>
              <a:t> </a:t>
            </a:r>
            <a:r>
              <a:rPr lang="en-US" altLang="en-US" sz="3000" b="1"/>
              <a:t>EH Spaulding believed that how an object will be disinfected depended on the object’s intended use </a:t>
            </a:r>
            <a:r>
              <a:rPr lang="en-US" altLang="en-US" sz="3000" b="1">
                <a:solidFill>
                  <a:schemeClr val="tx2"/>
                </a:solidFill>
              </a:rPr>
              <a:t>(modified)</a:t>
            </a:r>
            <a:r>
              <a:rPr lang="en-US" altLang="en-US" sz="3000" b="1"/>
              <a:t>.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n-US" sz="3000" b="1">
                <a:solidFill>
                  <a:schemeClr val="tx2"/>
                </a:solidFill>
              </a:rPr>
              <a:t>CRITICAL</a:t>
            </a:r>
            <a:r>
              <a:rPr lang="en-US" altLang="en-US" sz="3000" b="1"/>
              <a:t> - objects which </a:t>
            </a:r>
            <a:r>
              <a:rPr lang="en-US" altLang="en-US" sz="3000" b="1">
                <a:solidFill>
                  <a:schemeClr val="tx2"/>
                </a:solidFill>
              </a:rPr>
              <a:t>directly or secondarily (i.e., via a mucous membrane such as duodenoscope) </a:t>
            </a:r>
            <a:r>
              <a:rPr lang="en-US" altLang="en-US" sz="3000" b="1"/>
              <a:t>enter normally sterile tissue or the vascular system or through which blood flows should be sterile.  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n-US" sz="3000" b="1">
                <a:solidFill>
                  <a:schemeClr val="tx2"/>
                </a:solidFill>
              </a:rPr>
              <a:t>SEMICRITICAL</a:t>
            </a:r>
            <a:r>
              <a:rPr lang="en-US" altLang="en-US" sz="3000" b="1"/>
              <a:t> - objects that touch  mucous membranes or skin that is not intact require a disinfection process (high-level disinfection [HLD]) that kills all microorganisms but high numbers of bacterial spores.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n-US" sz="3000" b="1">
                <a:solidFill>
                  <a:schemeClr val="tx2"/>
                </a:solidFill>
              </a:rPr>
              <a:t>NONCRITICAL</a:t>
            </a:r>
            <a:r>
              <a:rPr lang="en-US" altLang="en-US" sz="3000" b="1"/>
              <a:t> -objects that touch only intact skin require low-level disinfection (or non-germicidal detergent).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en-US" altLang="en-US" sz="3000" b="1"/>
          </a:p>
        </p:txBody>
      </p:sp>
    </p:spTree>
    <p:extLst>
      <p:ext uri="{BB962C8B-B14F-4D97-AF65-F5344CB8AC3E}">
        <p14:creationId xmlns:p14="http://schemas.microsoft.com/office/powerpoint/2010/main" val="303950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286"/>
              <a:t>HLD and Sterilization:</a:t>
            </a:r>
            <a:r>
              <a:rPr lang="en-US" altLang="en-US" sz="3000"/>
              <a:t/>
            </a:r>
            <a:br>
              <a:rPr lang="en-US" altLang="en-US" sz="3000"/>
            </a:br>
            <a:r>
              <a:rPr lang="en-US" altLang="en-US" sz="3000"/>
              <a:t>What’s New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115786" y="1828461"/>
            <a:ext cx="10042071" cy="4621325"/>
          </a:xfrm>
        </p:spPr>
        <p:txBody>
          <a:bodyPr/>
          <a:lstStyle/>
          <a:p>
            <a:pPr lvl="1"/>
            <a:r>
              <a:rPr lang="en-US" altLang="en-US" sz="3428" b="1"/>
              <a:t>Sterilization</a:t>
            </a:r>
          </a:p>
          <a:p>
            <a:pPr lvl="2"/>
            <a:r>
              <a:rPr lang="en-US" altLang="en-US" sz="3000" b="1"/>
              <a:t>Biological indicators, emerging technologies, modified Spaulding classification</a:t>
            </a:r>
          </a:p>
          <a:p>
            <a:pPr lvl="1"/>
            <a:r>
              <a:rPr lang="en-US" altLang="en-US" sz="3428" b="1">
                <a:solidFill>
                  <a:schemeClr val="tx2"/>
                </a:solidFill>
              </a:rPr>
              <a:t>High-Level Disinfection</a:t>
            </a:r>
          </a:p>
          <a:p>
            <a:pPr lvl="2"/>
            <a:r>
              <a:rPr lang="en-US" altLang="en-US" sz="3000" b="1">
                <a:solidFill>
                  <a:schemeClr val="tx2"/>
                </a:solidFill>
              </a:rPr>
              <a:t>Endoscope-related infections, channeled scopes, reuse of single-use items</a:t>
            </a:r>
          </a:p>
          <a:p>
            <a:pPr lvl="1"/>
            <a:r>
              <a:rPr lang="en-US" altLang="en-US" sz="3000" b="1"/>
              <a:t>Low-Level Disinfection</a:t>
            </a:r>
          </a:p>
          <a:p>
            <a:pPr lvl="2"/>
            <a:r>
              <a:rPr lang="en-US" altLang="en-US" sz="3000" b="1"/>
              <a:t>Emerging pathogens, room decontamination methods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mtClean="0"/>
          </a:p>
          <a:p>
            <a:pPr lvl="2"/>
            <a:endParaRPr lang="en-US" altLang="en-US" sz="3000" b="1"/>
          </a:p>
        </p:txBody>
      </p:sp>
    </p:spTree>
    <p:extLst>
      <p:ext uri="{BB962C8B-B14F-4D97-AF65-F5344CB8AC3E}">
        <p14:creationId xmlns:p14="http://schemas.microsoft.com/office/powerpoint/2010/main" val="17146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43"/>
              <a:t>DISINFECTION AND STERILIZATION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571" b="1"/>
              <a:t>EH Spaulding believed that how an object will be disinfected depended on the object’s intended use</a:t>
            </a:r>
          </a:p>
          <a:p>
            <a:pPr lvl="1"/>
            <a:r>
              <a:rPr lang="en-US" altLang="en-US" sz="2571" b="1">
                <a:solidFill>
                  <a:schemeClr val="tx2"/>
                </a:solidFill>
              </a:rPr>
              <a:t>CRITICAL</a:t>
            </a:r>
            <a:r>
              <a:rPr lang="en-US" altLang="en-US" sz="2571" b="1"/>
              <a:t> - objects which enter normally sterile tissue or the vascular system or through which blood flows should be sterile</a:t>
            </a:r>
          </a:p>
          <a:p>
            <a:pPr lvl="1"/>
            <a:r>
              <a:rPr lang="en-US" altLang="en-US" sz="2571" b="1">
                <a:solidFill>
                  <a:schemeClr val="tx2"/>
                </a:solidFill>
              </a:rPr>
              <a:t>SEMICRITICAL - objects that touch  mucous membranes or skin that is not intact require a disinfection process (high-level disinfection[HLD]) that kills all microorganisms except for high numbers of bacterial spores</a:t>
            </a:r>
          </a:p>
          <a:p>
            <a:pPr lvl="1"/>
            <a:r>
              <a:rPr lang="en-US" altLang="en-US" sz="2571" b="1"/>
              <a:t>NONCRITICAL - objects that touch only intact skin require low-level disinfection</a:t>
            </a:r>
          </a:p>
        </p:txBody>
      </p:sp>
    </p:spTree>
    <p:extLst>
      <p:ext uri="{BB962C8B-B14F-4D97-AF65-F5344CB8AC3E}">
        <p14:creationId xmlns:p14="http://schemas.microsoft.com/office/powerpoint/2010/main" val="74311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286"/>
              <a:t>DISCLOSURES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5407" y="1796143"/>
            <a:ext cx="9501188" cy="4299857"/>
          </a:xfrm>
        </p:spPr>
        <p:txBody>
          <a:bodyPr/>
          <a:lstStyle/>
          <a:p>
            <a:r>
              <a:rPr lang="en-US" altLang="en-US" sz="3000" b="1"/>
              <a:t>Consultation</a:t>
            </a:r>
          </a:p>
          <a:p>
            <a:pPr lvl="1"/>
            <a:r>
              <a:rPr lang="en-US" altLang="en-US" sz="3000"/>
              <a:t>ASP (Advanced Sterilization Products)-2014, Clorox-2014, 2015</a:t>
            </a:r>
          </a:p>
          <a:p>
            <a:r>
              <a:rPr lang="en-US" altLang="en-US" sz="3000" b="1"/>
              <a:t>Honoraria </a:t>
            </a:r>
            <a:r>
              <a:rPr lang="en-US" altLang="en-US" sz="3000"/>
              <a:t>(2014, 2015)</a:t>
            </a:r>
          </a:p>
          <a:p>
            <a:pPr lvl="1"/>
            <a:r>
              <a:rPr lang="en-US" altLang="en-US" sz="3000"/>
              <a:t>3M, ASP, Clorox</a:t>
            </a:r>
          </a:p>
          <a:p>
            <a:r>
              <a:rPr lang="en-US" altLang="en-US" sz="3000" b="1"/>
              <a:t>Grants</a:t>
            </a:r>
          </a:p>
          <a:p>
            <a:pPr lvl="1"/>
            <a:r>
              <a:rPr lang="en-US" altLang="en-US" sz="3000"/>
              <a:t>CDC, CMS, Nanosonics</a:t>
            </a:r>
          </a:p>
          <a:p>
            <a:endParaRPr lang="en-US" altLang="en-US" sz="3000" b="1"/>
          </a:p>
        </p:txBody>
      </p:sp>
    </p:spTree>
    <p:extLst>
      <p:ext uri="{BB962C8B-B14F-4D97-AF65-F5344CB8AC3E}">
        <p14:creationId xmlns:p14="http://schemas.microsoft.com/office/powerpoint/2010/main" val="396223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07572" y="457541"/>
            <a:ext cx="9737612" cy="1143000"/>
          </a:xfrm>
        </p:spPr>
        <p:txBody>
          <a:bodyPr/>
          <a:lstStyle/>
          <a:p>
            <a:r>
              <a:rPr lang="en-US" altLang="en-US" sz="4071"/>
              <a:t>High-Level Disinfection of </a:t>
            </a:r>
            <a:br>
              <a:rPr lang="en-US" altLang="en-US" sz="4071"/>
            </a:br>
            <a:r>
              <a:rPr lang="en-US" altLang="en-US" sz="4071"/>
              <a:t>“Semicritical Objects”</a:t>
            </a:r>
            <a:endParaRPr lang="en-US" altLang="en-US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34143" y="1828461"/>
            <a:ext cx="10123714" cy="4495459"/>
          </a:xfrm>
        </p:spPr>
        <p:txBody>
          <a:bodyPr/>
          <a:lstStyle/>
          <a:p>
            <a:pPr algn="ctr"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n-US" sz="2571" b="1">
                <a:solidFill>
                  <a:schemeClr val="tx2"/>
                </a:solidFill>
              </a:rPr>
              <a:t>Exposure Time </a:t>
            </a:r>
            <a:r>
              <a:rPr lang="en-US" altLang="en-US" sz="2571" b="1" u="sng">
                <a:solidFill>
                  <a:schemeClr val="tx2"/>
                </a:solidFill>
              </a:rPr>
              <a:t>&gt;</a:t>
            </a:r>
            <a:r>
              <a:rPr lang="en-US" altLang="en-US" sz="2571" b="1">
                <a:solidFill>
                  <a:schemeClr val="tx2"/>
                </a:solidFill>
              </a:rPr>
              <a:t> 8m-45m (US), 20</a:t>
            </a:r>
            <a:r>
              <a:rPr lang="en-US" altLang="en-US" sz="2571" b="1" baseline="30000">
                <a:solidFill>
                  <a:schemeClr val="tx2"/>
                </a:solidFill>
              </a:rPr>
              <a:t>o</a:t>
            </a:r>
            <a:r>
              <a:rPr lang="en-US" altLang="en-US" sz="2571" b="1">
                <a:solidFill>
                  <a:schemeClr val="tx2"/>
                </a:solidFill>
              </a:rPr>
              <a:t>C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n-US" sz="2571" b="1" u="sng"/>
              <a:t>Germicide                                                       Concentration_____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n-US" sz="2571" b="1">
                <a:solidFill>
                  <a:schemeClr val="tx2"/>
                </a:solidFill>
              </a:rPr>
              <a:t>Glutaraldehyde                                                    </a:t>
            </a:r>
            <a:r>
              <a:rPr lang="en-US" altLang="en-US" sz="2571" b="1" u="sng">
                <a:solidFill>
                  <a:schemeClr val="tx2"/>
                </a:solidFill>
              </a:rPr>
              <a:t>&gt;</a:t>
            </a:r>
            <a:r>
              <a:rPr lang="en-US" altLang="en-US" sz="2571" b="1">
                <a:solidFill>
                  <a:schemeClr val="tx2"/>
                </a:solidFill>
              </a:rPr>
              <a:t> 2.0%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Monotype Sorts" pitchFamily="2" charset="2"/>
              <a:buNone/>
            </a:pPr>
            <a:r>
              <a:rPr lang="en-US" altLang="en-US" sz="2571" b="1">
                <a:solidFill>
                  <a:schemeClr val="tx2"/>
                </a:solidFill>
              </a:rPr>
              <a:t>Ortho-phthalaldehyde                                           0.55%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Monotype Sorts" pitchFamily="2" charset="2"/>
              <a:buNone/>
            </a:pPr>
            <a:r>
              <a:rPr lang="en-US" altLang="en-US" sz="2571" b="1"/>
              <a:t>Hydrogen peroxide*                                                7.5%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Monotype Sorts" pitchFamily="2" charset="2"/>
              <a:buNone/>
            </a:pPr>
            <a:r>
              <a:rPr lang="en-US" altLang="en-US" sz="2571" b="1"/>
              <a:t>Hydrogen peroxide and peracetic acid*             1.0%/0.08%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Monotype Sorts" pitchFamily="2" charset="2"/>
              <a:buNone/>
            </a:pPr>
            <a:r>
              <a:rPr lang="en-US" altLang="en-US" sz="2571" b="1"/>
              <a:t>Hydrogen peroxide and peracetic acid*	     7.5%/0.23%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Monotype Sorts" pitchFamily="2" charset="2"/>
              <a:buNone/>
            </a:pPr>
            <a:r>
              <a:rPr lang="en-US" altLang="en-US" sz="2571" b="1"/>
              <a:t>Hypochlorite (free chlorine)*                                650-675 ppm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Monotype Sorts" pitchFamily="2" charset="2"/>
              <a:buNone/>
            </a:pPr>
            <a:r>
              <a:rPr lang="en-US" altLang="en-US" sz="2571" b="1"/>
              <a:t>Accelerated hydrogen peroxide		    2.0%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Monotype Sorts" pitchFamily="2" charset="2"/>
              <a:buNone/>
            </a:pPr>
            <a:r>
              <a:rPr lang="en-US" altLang="en-US" sz="2571" b="1">
                <a:solidFill>
                  <a:schemeClr val="tx2"/>
                </a:solidFill>
              </a:rPr>
              <a:t>Peracetic acid					     0.2%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Monotype Sorts" pitchFamily="2" charset="2"/>
              <a:buNone/>
            </a:pPr>
            <a:r>
              <a:rPr lang="en-US" altLang="en-US" sz="2571" b="1"/>
              <a:t>Glut and isopropanol				   3.4%/26%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Monotype Sorts" pitchFamily="2" charset="2"/>
              <a:buNone/>
            </a:pPr>
            <a:r>
              <a:rPr lang="en-US" altLang="en-US" sz="2571" b="1" u="sng"/>
              <a:t>Glut and phenol/phenate**                                  1.21%/1.93%___</a:t>
            </a:r>
            <a:endParaRPr lang="en-US" altLang="en-US" sz="2893" b="1" u="sng"/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en-US" altLang="en-US" sz="2893" b="1"/>
              <a:t>*</a:t>
            </a:r>
            <a:r>
              <a:rPr lang="en-US" altLang="en-US" sz="2143" b="1"/>
              <a:t>May cause cosmetic and functional damage; **efficacy not verified</a:t>
            </a:r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en-US" altLang="en-US" sz="2893" b="1"/>
          </a:p>
          <a:p>
            <a:pPr>
              <a:lnSpc>
                <a:spcPct val="80000"/>
              </a:lnSpc>
              <a:buFont typeface="Monotype Sorts" pitchFamily="2" charset="2"/>
              <a:buNone/>
            </a:pPr>
            <a:endParaRPr lang="en-US" altLang="en-US" sz="2893" b="1" u="sng"/>
          </a:p>
        </p:txBody>
      </p:sp>
    </p:spTree>
    <p:extLst>
      <p:ext uri="{BB962C8B-B14F-4D97-AF65-F5344CB8AC3E}">
        <p14:creationId xmlns:p14="http://schemas.microsoft.com/office/powerpoint/2010/main" val="212050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mtClean="0"/>
              <a:t>The Joint Commission surveyors will likely check on several high visibility items during your next survey</a:t>
            </a:r>
          </a:p>
        </p:txBody>
      </p:sp>
      <p:sp>
        <p:nvSpPr>
          <p:cNvPr id="22531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smtClean="0"/>
              <a:t>Reprocessing duodenoscopes</a:t>
            </a:r>
          </a:p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6496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Reprocessing Channeled Endoscopes</a:t>
            </a:r>
            <a:br>
              <a:rPr lang="en-US" altLang="en-US" smtClean="0"/>
            </a:br>
            <a:r>
              <a:rPr lang="en-US" altLang="en-US" sz="2571"/>
              <a:t>Cystoscopes, Ureteroscopes, Hysteroscopes</a:t>
            </a:r>
          </a:p>
        </p:txBody>
      </p:sp>
      <p:pic>
        <p:nvPicPr>
          <p:cNvPr id="2355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30286" y="2530929"/>
            <a:ext cx="7021286" cy="3837214"/>
          </a:xfrm>
        </p:spPr>
      </p:pic>
    </p:spTree>
    <p:extLst>
      <p:ext uri="{BB962C8B-B14F-4D97-AF65-F5344CB8AC3E}">
        <p14:creationId xmlns:p14="http://schemas.microsoft.com/office/powerpoint/2010/main" val="314410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Reprocessing Channeled Endoscopes</a:t>
            </a:r>
            <a:br>
              <a:rPr lang="en-US" altLang="en-US" smtClean="0"/>
            </a:br>
            <a:r>
              <a:rPr lang="en-US" altLang="en-US" sz="2571"/>
              <a:t>Cystoscope- “completely immerse” in HLD (J Urology 2008.180:588)</a:t>
            </a:r>
          </a:p>
        </p:txBody>
      </p:sp>
      <p:pic>
        <p:nvPicPr>
          <p:cNvPr id="24579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5214" y="1828461"/>
            <a:ext cx="6694714" cy="4866254"/>
          </a:xfrm>
        </p:spPr>
      </p:pic>
    </p:spTree>
    <p:extLst>
      <p:ext uri="{BB962C8B-B14F-4D97-AF65-F5344CB8AC3E}">
        <p14:creationId xmlns:p14="http://schemas.microsoft.com/office/powerpoint/2010/main" val="376272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Reprocessing Channeled Endoscopes</a:t>
            </a:r>
            <a:br>
              <a:rPr lang="en-US" altLang="en-US" smtClean="0"/>
            </a:br>
            <a:r>
              <a:rPr lang="en-US" altLang="en-US" sz="3000"/>
              <a:t>Cystoscope-air pressure in channel stronger than fluid pressure at fluid-air interface</a:t>
            </a:r>
          </a:p>
        </p:txBody>
      </p:sp>
      <p:pic>
        <p:nvPicPr>
          <p:cNvPr id="25603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22071" y="1828461"/>
            <a:ext cx="7511143" cy="4866254"/>
          </a:xfrm>
        </p:spPr>
      </p:pic>
    </p:spTree>
    <p:extLst>
      <p:ext uri="{BB962C8B-B14F-4D97-AF65-F5344CB8AC3E}">
        <p14:creationId xmlns:p14="http://schemas.microsoft.com/office/powerpoint/2010/main" val="83319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1187223" y="489857"/>
            <a:ext cx="9737612" cy="1110684"/>
          </a:xfrm>
        </p:spPr>
        <p:txBody>
          <a:bodyPr/>
          <a:lstStyle/>
          <a:p>
            <a:r>
              <a:rPr lang="en-US" altLang="en-US" smtClean="0"/>
              <a:t>Reprocessing Channeled Endoscopes</a:t>
            </a:r>
            <a:br>
              <a:rPr lang="en-US" altLang="en-US" smtClean="0"/>
            </a:br>
            <a:r>
              <a:rPr lang="en-US" altLang="en-US" sz="2571"/>
              <a:t>Cystoscope-HLD perfused through lumen with syringe (luer locks onto port and syringe filled and emptied until no air exits the scope nor air in barrel of syringe-syringe and lumen filled with HLD)</a:t>
            </a:r>
          </a:p>
        </p:txBody>
      </p:sp>
      <p:pic>
        <p:nvPicPr>
          <p:cNvPr id="26627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30286" y="1828461"/>
            <a:ext cx="6449786" cy="4784611"/>
          </a:xfrm>
        </p:spPr>
      </p:pic>
    </p:spTree>
    <p:extLst>
      <p:ext uri="{BB962C8B-B14F-4D97-AF65-F5344CB8AC3E}">
        <p14:creationId xmlns:p14="http://schemas.microsoft.com/office/powerpoint/2010/main" val="59411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Reprocessing Channeled Endoscopes</a:t>
            </a:r>
            <a:br>
              <a:rPr lang="en-US" altLang="en-US" smtClean="0"/>
            </a:br>
            <a:r>
              <a:rPr lang="en-US" altLang="en-US" sz="2571"/>
              <a:t>Rutala, Gergen, Bringhurst, Weber. ICHE. In press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</p:nvPr>
        </p:nvGraphicFramePr>
        <p:xfrm>
          <a:off x="1034143" y="2286000"/>
          <a:ext cx="4980214" cy="432196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69571"/>
                <a:gridCol w="1796143"/>
                <a:gridCol w="1714500"/>
              </a:tblGrid>
              <a:tr h="1273620"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Exposure Method</a:t>
                      </a:r>
                      <a:endParaRPr lang="en-US" sz="1900" b="1" dirty="0"/>
                    </a:p>
                  </a:txBody>
                  <a:tcPr marL="97971" marR="97971" marT="48981" marB="48981"/>
                </a:tc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VRE Contamination Before</a:t>
                      </a:r>
                      <a:r>
                        <a:rPr lang="en-US" sz="1900" b="1" baseline="0" dirty="0" smtClean="0"/>
                        <a:t> HLD (glutaraldehyde)</a:t>
                      </a:r>
                      <a:endParaRPr lang="en-US" sz="1900" b="1" dirty="0"/>
                    </a:p>
                  </a:txBody>
                  <a:tcPr marL="97971" marR="97971" marT="48981" marB="48981"/>
                </a:tc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VRE Contamination After HLD</a:t>
                      </a:r>
                      <a:endParaRPr lang="en-US" sz="1900" b="1" dirty="0"/>
                    </a:p>
                  </a:txBody>
                  <a:tcPr marL="97971" marR="97971" marT="48981" marB="48981"/>
                </a:tc>
              </a:tr>
              <a:tr h="1480816"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Passive</a:t>
                      </a:r>
                      <a:r>
                        <a:rPr lang="en-US" sz="1900" b="1" baseline="0" dirty="0" smtClean="0"/>
                        <a:t> HLD</a:t>
                      </a:r>
                    </a:p>
                    <a:p>
                      <a:r>
                        <a:rPr lang="en-US" sz="1900" b="1" baseline="0" dirty="0" smtClean="0"/>
                        <a:t>(immersed, not perfused)</a:t>
                      </a:r>
                      <a:endParaRPr lang="en-US" sz="1900" b="1" dirty="0"/>
                    </a:p>
                  </a:txBody>
                  <a:tcPr marL="97971" marR="97971" marT="48981" marB="48981"/>
                </a:tc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3.6x10</a:t>
                      </a:r>
                      <a:r>
                        <a:rPr lang="en-US" sz="1900" b="1" baseline="30000" dirty="0" smtClean="0"/>
                        <a:t>8</a:t>
                      </a:r>
                    </a:p>
                    <a:p>
                      <a:r>
                        <a:rPr lang="en-US" sz="1900" b="1" dirty="0" smtClean="0"/>
                        <a:t>2.0x10</a:t>
                      </a:r>
                      <a:r>
                        <a:rPr lang="en-US" sz="1900" b="1" baseline="30000" dirty="0" smtClean="0"/>
                        <a:t>8</a:t>
                      </a:r>
                    </a:p>
                    <a:p>
                      <a:r>
                        <a:rPr lang="en-US" sz="1900" b="1" dirty="0" smtClean="0"/>
                        <a:t>1.1x10</a:t>
                      </a:r>
                      <a:r>
                        <a:rPr lang="en-US" sz="1900" b="1" baseline="30000" dirty="0" smtClean="0"/>
                        <a:t>8</a:t>
                      </a:r>
                      <a:endParaRPr lang="en-US" sz="1900" b="1" baseline="30000" dirty="0"/>
                    </a:p>
                  </a:txBody>
                  <a:tcPr marL="97971" marR="97971" marT="48981" marB="48981"/>
                </a:tc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7.5x10</a:t>
                      </a:r>
                      <a:r>
                        <a:rPr lang="en-US" sz="1900" b="1" baseline="30000" dirty="0" smtClean="0"/>
                        <a:t>8</a:t>
                      </a:r>
                    </a:p>
                    <a:p>
                      <a:r>
                        <a:rPr lang="en-US" sz="1900" b="1" dirty="0" smtClean="0"/>
                        <a:t>1.0x10</a:t>
                      </a:r>
                      <a:r>
                        <a:rPr lang="en-US" sz="1900" b="1" baseline="30000" dirty="0" smtClean="0"/>
                        <a:t>8</a:t>
                      </a:r>
                    </a:p>
                    <a:p>
                      <a:r>
                        <a:rPr lang="en-US" sz="1900" b="1" dirty="0" smtClean="0"/>
                        <a:t>6.8x10</a:t>
                      </a:r>
                      <a:r>
                        <a:rPr lang="en-US" sz="1900" b="1" baseline="30000" dirty="0" smtClean="0"/>
                        <a:t>7</a:t>
                      </a:r>
                      <a:endParaRPr lang="en-US" sz="1900" b="1" baseline="30000" dirty="0"/>
                    </a:p>
                  </a:txBody>
                  <a:tcPr marL="97971" marR="97971" marT="48981" marB="48981"/>
                </a:tc>
              </a:tr>
              <a:tr h="1567534"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Active HLD (perfused HLD into channel with syringe)</a:t>
                      </a:r>
                      <a:endParaRPr lang="en-US" sz="1900" b="1" dirty="0"/>
                    </a:p>
                  </a:txBody>
                  <a:tcPr marL="97971" marR="97971" marT="48981" marB="48981"/>
                </a:tc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8.4x10</a:t>
                      </a:r>
                      <a:r>
                        <a:rPr lang="en-US" sz="1900" b="1" baseline="30000" dirty="0" smtClean="0"/>
                        <a:t>7</a:t>
                      </a:r>
                    </a:p>
                    <a:p>
                      <a:r>
                        <a:rPr lang="en-US" sz="1900" b="1" dirty="0" smtClean="0"/>
                        <a:t>1.5x10</a:t>
                      </a:r>
                      <a:r>
                        <a:rPr lang="en-US" sz="1900" b="1" baseline="30000" dirty="0" smtClean="0"/>
                        <a:t>8</a:t>
                      </a:r>
                    </a:p>
                    <a:p>
                      <a:r>
                        <a:rPr lang="en-US" sz="1900" b="1" dirty="0" smtClean="0"/>
                        <a:t>2.8x10</a:t>
                      </a:r>
                      <a:r>
                        <a:rPr lang="en-US" sz="1900" b="1" baseline="30000" dirty="0" smtClean="0"/>
                        <a:t>8</a:t>
                      </a:r>
                      <a:endParaRPr lang="en-US" sz="1900" b="1" baseline="30000" dirty="0"/>
                    </a:p>
                  </a:txBody>
                  <a:tcPr marL="97971" marR="97971" marT="48981" marB="48981"/>
                </a:tc>
                <a:tc>
                  <a:txBody>
                    <a:bodyPr/>
                    <a:lstStyle/>
                    <a:p>
                      <a:r>
                        <a:rPr lang="en-US" sz="1900" b="1" dirty="0" smtClean="0"/>
                        <a:t>1 CFU</a:t>
                      </a:r>
                    </a:p>
                    <a:p>
                      <a:r>
                        <a:rPr lang="en-US" sz="1900" b="1" dirty="0" smtClean="0"/>
                        <a:t>0</a:t>
                      </a:r>
                    </a:p>
                    <a:p>
                      <a:r>
                        <a:rPr lang="en-US" sz="1900" b="1" dirty="0" smtClean="0"/>
                        <a:t>0</a:t>
                      </a:r>
                      <a:endParaRPr lang="en-US" sz="1900" b="1" dirty="0"/>
                    </a:p>
                  </a:txBody>
                  <a:tcPr marL="97971" marR="97971" marT="48981" marB="48981"/>
                </a:tc>
              </a:tr>
            </a:tbl>
          </a:graphicData>
        </a:graphic>
      </p:graphicFrame>
      <p:sp>
        <p:nvSpPr>
          <p:cNvPr id="27669" name="Content Placeholder 3"/>
          <p:cNvSpPr>
            <a:spLocks noGrp="1"/>
          </p:cNvSpPr>
          <p:nvPr>
            <p:ph sz="half" idx="2"/>
          </p:nvPr>
        </p:nvSpPr>
        <p:spPr>
          <a:xfrm>
            <a:off x="6177643" y="1828461"/>
            <a:ext cx="5061857" cy="4495459"/>
          </a:xfrm>
        </p:spPr>
        <p:txBody>
          <a:bodyPr/>
          <a:lstStyle/>
          <a:p>
            <a:pPr>
              <a:buSzPct val="140000"/>
              <a:buFont typeface="Arial" panose="020B0604020202020204" pitchFamily="34" charset="0"/>
              <a:buChar char="•"/>
            </a:pPr>
            <a:r>
              <a:rPr lang="en-US" altLang="en-US" sz="2571" b="1"/>
              <a:t>Pathogens must have exposure to  HLD for inactivation</a:t>
            </a:r>
          </a:p>
          <a:p>
            <a:pPr>
              <a:buSzPct val="140000"/>
              <a:buFont typeface="Arial" panose="020B0604020202020204" pitchFamily="34" charset="0"/>
              <a:buChar char="•"/>
            </a:pPr>
            <a:r>
              <a:rPr lang="en-US" altLang="en-US" sz="2571" b="1"/>
              <a:t>Immerse channeled  flexible scope into HLD will not inactivate channel pathogens</a:t>
            </a:r>
          </a:p>
          <a:p>
            <a:pPr>
              <a:buSzPct val="140000"/>
              <a:buFont typeface="Arial" panose="020B0604020202020204" pitchFamily="34" charset="0"/>
              <a:buChar char="•"/>
            </a:pPr>
            <a:r>
              <a:rPr lang="en-US" altLang="en-US" sz="2571" b="1"/>
              <a:t>Completely immerse the endoscope in HLD and </a:t>
            </a:r>
            <a:r>
              <a:rPr lang="en-US" altLang="en-US" sz="2571" b="1">
                <a:solidFill>
                  <a:schemeClr val="tx2"/>
                </a:solidFill>
              </a:rPr>
              <a:t>ensure all channels are perfused</a:t>
            </a:r>
          </a:p>
          <a:p>
            <a:pPr>
              <a:buSzPct val="140000"/>
              <a:buFont typeface="Arial" panose="020B0604020202020204" pitchFamily="34" charset="0"/>
              <a:buChar char="•"/>
            </a:pPr>
            <a:r>
              <a:rPr lang="en-US" altLang="en-US" sz="2571" b="1"/>
              <a:t>Air pressure in channel stronger than fluid pressure at fluid-air interface</a:t>
            </a:r>
          </a:p>
        </p:txBody>
      </p:sp>
    </p:spTree>
    <p:extLst>
      <p:ext uri="{BB962C8B-B14F-4D97-AF65-F5344CB8AC3E}">
        <p14:creationId xmlns:p14="http://schemas.microsoft.com/office/powerpoint/2010/main" val="193780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1187223" y="489857"/>
            <a:ext cx="9737612" cy="1110684"/>
          </a:xfrm>
        </p:spPr>
        <p:txBody>
          <a:bodyPr/>
          <a:lstStyle/>
          <a:p>
            <a:r>
              <a:rPr lang="en-US" altLang="en-US" smtClean="0"/>
              <a:t>Reprocessing Channeled Endoscopes</a:t>
            </a:r>
            <a:br>
              <a:rPr lang="en-US" altLang="en-US" smtClean="0"/>
            </a:br>
            <a:r>
              <a:rPr lang="en-US" altLang="en-US" sz="2571"/>
              <a:t>Cystoscope-HLD perfused through lumen with syringe (luer locks onto port and syringe filled and emptied until no air exits the scope nor air in barrel of syringe-syringe and lumen filled with HLD)</a:t>
            </a:r>
          </a:p>
        </p:txBody>
      </p:sp>
      <p:pic>
        <p:nvPicPr>
          <p:cNvPr id="2867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30286" y="1828461"/>
            <a:ext cx="6449786" cy="4784611"/>
          </a:xfrm>
        </p:spPr>
      </p:pic>
    </p:spTree>
    <p:extLst>
      <p:ext uri="{BB962C8B-B14F-4D97-AF65-F5344CB8AC3E}">
        <p14:creationId xmlns:p14="http://schemas.microsoft.com/office/powerpoint/2010/main" val="50327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83" y="392907"/>
            <a:ext cx="10734335" cy="6070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18694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Do Not Reuse Single-Use Devices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SzPct val="140000"/>
              <a:buFont typeface="Arial" panose="020B0604020202020204" pitchFamily="34" charset="0"/>
              <a:buChar char="•"/>
            </a:pPr>
            <a:r>
              <a:rPr lang="en-US" altLang="en-US" b="1" smtClean="0"/>
              <a:t>Federal judge convicted a urologist who reused needle guides meant for single use during prostate procedures (Sept 2014)</a:t>
            </a:r>
          </a:p>
          <a:p>
            <a:pPr>
              <a:buSzPct val="140000"/>
              <a:buFont typeface="Arial" panose="020B0604020202020204" pitchFamily="34" charset="0"/>
              <a:buChar char="•"/>
            </a:pPr>
            <a:r>
              <a:rPr lang="en-US" altLang="en-US" b="1" smtClean="0">
                <a:solidFill>
                  <a:schemeClr val="tx2"/>
                </a:solidFill>
              </a:rPr>
              <a:t>Third party reprocessor OK</a:t>
            </a:r>
          </a:p>
          <a:p>
            <a:pPr>
              <a:buSzPct val="140000"/>
              <a:buFont typeface="Arial" panose="020B0604020202020204" pitchFamily="34" charset="0"/>
              <a:buChar char="•"/>
            </a:pPr>
            <a:r>
              <a:rPr lang="en-US" altLang="en-US" b="1" smtClean="0">
                <a:solidFill>
                  <a:schemeClr val="tx2"/>
                </a:solidFill>
              </a:rPr>
              <a:t>Criminal prosecution </a:t>
            </a:r>
            <a:r>
              <a:rPr lang="en-US" altLang="en-US" b="1" smtClean="0"/>
              <a:t>(based on conspiracy to commit adulteration)</a:t>
            </a:r>
          </a:p>
        </p:txBody>
      </p:sp>
      <p:pic>
        <p:nvPicPr>
          <p:cNvPr id="3072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1" t="41505" r="60825" b="8495"/>
          <a:stretch>
            <a:fillRect/>
          </a:stretch>
        </p:blipFill>
        <p:spPr>
          <a:xfrm>
            <a:off x="6463393" y="1796143"/>
            <a:ext cx="3959679" cy="473528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512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286"/>
              <a:t>HLD and Sterilization:</a:t>
            </a:r>
            <a:r>
              <a:rPr lang="en-US" altLang="en-US" sz="3000"/>
              <a:t>  </a:t>
            </a:r>
            <a:r>
              <a:rPr lang="en-US" altLang="en-US" sz="3857"/>
              <a:t>What’s New?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1115786" y="1828461"/>
            <a:ext cx="10042071" cy="4621325"/>
          </a:xfrm>
        </p:spPr>
        <p:txBody>
          <a:bodyPr/>
          <a:lstStyle/>
          <a:p>
            <a:pPr lvl="1"/>
            <a:r>
              <a:rPr lang="en-US" altLang="en-US" sz="3428" b="1"/>
              <a:t>Sterilization</a:t>
            </a:r>
          </a:p>
          <a:p>
            <a:pPr lvl="2"/>
            <a:r>
              <a:rPr lang="en-US" altLang="en-US" sz="3000" b="1"/>
              <a:t>Biological indicators, emerging technologies, modified Spaulding classification</a:t>
            </a:r>
          </a:p>
          <a:p>
            <a:pPr lvl="1"/>
            <a:r>
              <a:rPr lang="en-US" altLang="en-US" sz="3428" b="1"/>
              <a:t>High-Level Disinfection</a:t>
            </a:r>
          </a:p>
          <a:p>
            <a:pPr lvl="2"/>
            <a:r>
              <a:rPr lang="en-US" altLang="en-US" sz="3000" b="1"/>
              <a:t>Endoscope-related infections, channeled scopes, reuse of single-use items</a:t>
            </a:r>
          </a:p>
          <a:p>
            <a:pPr lvl="1"/>
            <a:r>
              <a:rPr lang="en-US" altLang="en-US" sz="3000" b="1"/>
              <a:t>Low-Level Disinfection</a:t>
            </a:r>
          </a:p>
          <a:p>
            <a:pPr lvl="2"/>
            <a:r>
              <a:rPr lang="en-US" altLang="en-US" sz="3000" b="1"/>
              <a:t>Emerging pathogens, room decontamination methods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mtClean="0"/>
          </a:p>
          <a:p>
            <a:pPr lvl="2"/>
            <a:endParaRPr lang="en-US" altLang="en-US" sz="3000" b="1"/>
          </a:p>
        </p:txBody>
      </p:sp>
    </p:spTree>
    <p:extLst>
      <p:ext uri="{BB962C8B-B14F-4D97-AF65-F5344CB8AC3E}">
        <p14:creationId xmlns:p14="http://schemas.microsoft.com/office/powerpoint/2010/main" val="339481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428"/>
              <a:t>RECENT ENDOSCOPY-RELATED OUTBREAKS OF MRDO WITHOUT REPROCESSING BREACHES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034143" y="1959429"/>
          <a:ext cx="10042071" cy="1986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1071"/>
                <a:gridCol w="1551214"/>
                <a:gridCol w="489857"/>
                <a:gridCol w="2694214"/>
                <a:gridCol w="1551214"/>
                <a:gridCol w="1714501"/>
              </a:tblGrid>
              <a:tr h="397329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MDRO</a:t>
                      </a:r>
                      <a:endParaRPr lang="en-US" sz="1700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Scope</a:t>
                      </a:r>
                      <a:endParaRPr lang="en-US" sz="1700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No.</a:t>
                      </a:r>
                      <a:endParaRPr lang="en-US" sz="1700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Recovered</a:t>
                      </a:r>
                      <a:r>
                        <a:rPr lang="en-US" sz="1700" baseline="0" dirty="0" smtClean="0"/>
                        <a:t> From Scope</a:t>
                      </a:r>
                      <a:endParaRPr lang="en-US" sz="1700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Molecular Link</a:t>
                      </a:r>
                      <a:endParaRPr lang="en-US" sz="1700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Reference</a:t>
                      </a:r>
                      <a:endParaRPr lang="en-US" sz="1700" dirty="0"/>
                    </a:p>
                  </a:txBody>
                  <a:tcPr marL="97971" marR="97971" marT="48986" marB="48986"/>
                </a:tc>
              </a:tr>
              <a:tr h="397329">
                <a:tc>
                  <a:txBody>
                    <a:bodyPr/>
                    <a:lstStyle/>
                    <a:p>
                      <a:r>
                        <a:rPr lang="en-US" sz="1700" b="1" i="1" dirty="0" smtClean="0"/>
                        <a:t>P. aeruginosa </a:t>
                      </a:r>
                      <a:r>
                        <a:rPr lang="en-US" sz="1700" b="1" dirty="0" smtClean="0"/>
                        <a:t>(VIM-2)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Duodenoscope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22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Yes, under forceps elevator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Yes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Verfaillie</a:t>
                      </a:r>
                      <a:r>
                        <a:rPr lang="en-US" sz="1500" b="1" baseline="0" dirty="0" smtClean="0"/>
                        <a:t> CJ, 2015</a:t>
                      </a:r>
                      <a:endParaRPr lang="en-US" sz="1500" b="1" dirty="0"/>
                    </a:p>
                  </a:txBody>
                  <a:tcPr marL="97971" marR="97971" marT="48986" marB="48986"/>
                </a:tc>
              </a:tr>
              <a:tr h="397329">
                <a:tc>
                  <a:txBody>
                    <a:bodyPr/>
                    <a:lstStyle/>
                    <a:p>
                      <a:r>
                        <a:rPr lang="en-US" sz="1700" b="1" i="1" dirty="0" smtClean="0"/>
                        <a:t>E. coli </a:t>
                      </a:r>
                      <a:r>
                        <a:rPr lang="en-US" sz="1700" b="1" dirty="0" smtClean="0"/>
                        <a:t>(AmpC)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Duodenoscope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  7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Yes (2 scopes)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Yes</a:t>
                      </a:r>
                      <a:r>
                        <a:rPr lang="en-US" sz="1700" b="1" baseline="0" dirty="0" smtClean="0"/>
                        <a:t> (PFGE)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Wendort,</a:t>
                      </a:r>
                      <a:r>
                        <a:rPr lang="en-US" sz="1500" b="1" baseline="0" dirty="0" smtClean="0"/>
                        <a:t> 2015</a:t>
                      </a:r>
                      <a:endParaRPr lang="en-US" sz="1500" b="1" dirty="0"/>
                    </a:p>
                  </a:txBody>
                  <a:tcPr marL="97971" marR="97971" marT="48986" marB="48986"/>
                </a:tc>
              </a:tr>
              <a:tr h="397329">
                <a:tc>
                  <a:txBody>
                    <a:bodyPr/>
                    <a:lstStyle/>
                    <a:p>
                      <a:r>
                        <a:rPr lang="en-US" sz="1700" b="1" i="1" dirty="0" smtClean="0"/>
                        <a:t>K. pneumoniae </a:t>
                      </a:r>
                      <a:r>
                        <a:rPr lang="en-US" sz="1700" b="1" dirty="0" smtClean="0"/>
                        <a:t>(OXA)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Duodenoscope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  5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 No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Kola A, 2015</a:t>
                      </a:r>
                      <a:endParaRPr lang="en-US" sz="1500" b="1" dirty="0"/>
                    </a:p>
                  </a:txBody>
                  <a:tcPr marL="97971" marR="97971" marT="48986" marB="48986"/>
                </a:tc>
              </a:tr>
              <a:tr h="397329">
                <a:tc>
                  <a:txBody>
                    <a:bodyPr/>
                    <a:lstStyle/>
                    <a:p>
                      <a:r>
                        <a:rPr lang="en-US" sz="1700" b="1" i="1" dirty="0" smtClean="0"/>
                        <a:t>E.</a:t>
                      </a:r>
                      <a:r>
                        <a:rPr lang="en-US" sz="1700" b="1" i="1" baseline="0" dirty="0" smtClean="0"/>
                        <a:t> coli </a:t>
                      </a:r>
                      <a:r>
                        <a:rPr lang="en-US" sz="1700" b="1" baseline="0" dirty="0" smtClean="0"/>
                        <a:t>(NDM-CRE)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Duodenoscope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39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Yes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700" b="1" dirty="0" smtClean="0"/>
                        <a:t>Yes (PFGE)</a:t>
                      </a:r>
                      <a:endParaRPr lang="en-US" sz="1700" b="1" dirty="0"/>
                    </a:p>
                  </a:txBody>
                  <a:tcPr marL="97971" marR="97971" marT="48986" marB="48986"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Epstein</a:t>
                      </a:r>
                      <a:r>
                        <a:rPr lang="en-US" sz="1500" b="1" baseline="0" dirty="0" smtClean="0"/>
                        <a:t> L, 2014</a:t>
                      </a:r>
                      <a:endParaRPr lang="en-US" sz="1500" b="1" dirty="0"/>
                    </a:p>
                  </a:txBody>
                  <a:tcPr marL="97971" marR="97971" marT="48986" marB="48986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15786" y="4572000"/>
            <a:ext cx="184731" cy="6198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428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4438" y="4082143"/>
            <a:ext cx="9943420" cy="253261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000" dirty="0">
                <a:solidFill>
                  <a:srgbClr val="FFFFFF"/>
                </a:solidFill>
                <a:cs typeface="Arial" panose="020B0604020202020204" pitchFamily="34" charset="0"/>
              </a:rPr>
              <a:t>Additional Outbreaks (not published; news media reports)</a:t>
            </a:r>
          </a:p>
          <a:p>
            <a:pPr marL="367383" indent="-367383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143" dirty="0">
                <a:solidFill>
                  <a:srgbClr val="FFFFFF"/>
                </a:solidFill>
                <a:cs typeface="Arial" panose="020B0604020202020204" pitchFamily="34" charset="0"/>
              </a:rPr>
              <a:t>UCLA, 2015, CRE, 179 patients exposed (2 deaths), 2 colonized duodenoscopes</a:t>
            </a:r>
          </a:p>
          <a:p>
            <a:pPr marL="367383" indent="-367383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143" dirty="0">
                <a:solidFill>
                  <a:srgbClr val="FFFFFF"/>
                </a:solidFill>
                <a:cs typeface="Arial" panose="020B0604020202020204" pitchFamily="34" charset="0"/>
              </a:rPr>
              <a:t>CMC, 2015, CRE, 18 patients exposed (7 infected), duodenoscopes</a:t>
            </a:r>
          </a:p>
          <a:p>
            <a:pPr marL="367383" indent="-367383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143" dirty="0">
                <a:solidFill>
                  <a:srgbClr val="FFFFFF"/>
                </a:solidFill>
                <a:cs typeface="Arial" panose="020B0604020202020204" pitchFamily="34" charset="0"/>
              </a:rPr>
              <a:t>Cedars-Sinai, 2015, CRE, 67 patients exposed (4 infected), duodenoscopes</a:t>
            </a:r>
          </a:p>
          <a:p>
            <a:pPr marL="367383" indent="-367383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143" dirty="0">
                <a:solidFill>
                  <a:srgbClr val="FFFFFF"/>
                </a:solidFill>
                <a:cs typeface="Arial" panose="020B0604020202020204" pitchFamily="34" charset="0"/>
              </a:rPr>
              <a:t>Wisconsin, 2013, CRE, (5 infected), duodenoscopes</a:t>
            </a:r>
          </a:p>
          <a:p>
            <a:pPr marL="367383" indent="-367383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143" dirty="0">
                <a:solidFill>
                  <a:srgbClr val="FFFFFF"/>
                </a:solidFill>
                <a:cs typeface="Arial" panose="020B0604020202020204" pitchFamily="34" charset="0"/>
              </a:rPr>
              <a:t>University of Pittsburgh, 2012, CRE, 9 patients, duodenoscopes</a:t>
            </a:r>
          </a:p>
          <a:p>
            <a:pPr marL="367383" indent="-367383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US" sz="2143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51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1360714" y="227920"/>
            <a:ext cx="9715500" cy="1143000"/>
          </a:xfrm>
        </p:spPr>
        <p:txBody>
          <a:bodyPr/>
          <a:lstStyle/>
          <a:p>
            <a:r>
              <a:rPr lang="en-US" altLang="en-US" sz="3000"/>
              <a:t>Endemic Transmission of Infections Associated with GI Endoscopes May Go Unrecognized</a:t>
            </a:r>
          </a:p>
        </p:txBody>
      </p:sp>
      <p:sp>
        <p:nvSpPr>
          <p:cNvPr id="32771" name="Content Placeholder 3"/>
          <p:cNvSpPr>
            <a:spLocks noGrp="1"/>
          </p:cNvSpPr>
          <p:nvPr>
            <p:ph sz="half" idx="2"/>
          </p:nvPr>
        </p:nvSpPr>
        <p:spPr>
          <a:xfrm>
            <a:off x="4381500" y="1796143"/>
            <a:ext cx="6385152" cy="4299857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en-US" sz="2571" b="1">
                <a:solidFill>
                  <a:schemeClr val="tx2"/>
                </a:solidFill>
              </a:rPr>
              <a:t>Inadequate surveillance of outpatient procedures for healthcare-associated infections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2571" b="1">
                <a:solidFill>
                  <a:schemeClr val="tx2"/>
                </a:solidFill>
              </a:rPr>
              <a:t>Long lag time between colonization and infection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2571" b="1">
                <a:solidFill>
                  <a:schemeClr val="tx2"/>
                </a:solidFill>
              </a:rPr>
              <a:t>Low frequency of infection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2571" b="1">
                <a:solidFill>
                  <a:schemeClr val="tx2"/>
                </a:solidFill>
              </a:rPr>
              <a:t>Pathogens “usual” enteric flora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2571" b="1"/>
              <a:t>Risk of some procedures might be lower than others (colonoscopy versus ERCP where normally sterile areas are contaminated in the latter)</a:t>
            </a:r>
          </a:p>
          <a:p>
            <a:endParaRPr lang="en-US" altLang="en-US" smtClean="0"/>
          </a:p>
        </p:txBody>
      </p:sp>
      <p:pic>
        <p:nvPicPr>
          <p:cNvPr id="3277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97429" y="1755321"/>
            <a:ext cx="2893219" cy="434067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60714" y="1796143"/>
            <a:ext cx="2694214" cy="619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428" dirty="0">
                <a:solidFill>
                  <a:srgbClr val="FFFF00"/>
                </a:solidFill>
                <a:cs typeface="Arial" panose="020B0604020202020204" pitchFamily="34" charset="0"/>
              </a:rPr>
              <a:t>     </a:t>
            </a:r>
            <a:r>
              <a:rPr lang="en-US" sz="2143" dirty="0">
                <a:solidFill>
                  <a:srgbClr val="FFFF00"/>
                </a:solidFill>
                <a:cs typeface="Arial" panose="020B0604020202020204" pitchFamily="34" charset="0"/>
              </a:rPr>
              <a:t>CRE and ESBLs</a:t>
            </a:r>
          </a:p>
        </p:txBody>
      </p:sp>
    </p:spTree>
    <p:extLst>
      <p:ext uri="{BB962C8B-B14F-4D97-AF65-F5344CB8AC3E}">
        <p14:creationId xmlns:p14="http://schemas.microsoft.com/office/powerpoint/2010/main" val="193037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Reason for Endoscope-Related Outbreaks</a:t>
            </a:r>
            <a:br>
              <a:rPr lang="en-US" altLang="en-US" smtClean="0"/>
            </a:br>
            <a:r>
              <a:rPr lang="en-US" altLang="en-US" sz="1714"/>
              <a:t>Rutala WA, Weber DJ.  Infect Control Hosp Epidemiol 2015;36:643-648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1345407" y="1714500"/>
            <a:ext cx="9501188" cy="4381500"/>
          </a:xfrm>
        </p:spPr>
        <p:txBody>
          <a:bodyPr/>
          <a:lstStyle/>
          <a:p>
            <a:r>
              <a:rPr lang="en-US" altLang="en-US" smtClean="0">
                <a:solidFill>
                  <a:schemeClr val="tx2"/>
                </a:solidFill>
              </a:rPr>
              <a:t>Margin of safety with endoscope reprocessing minimal or non-existent for two reasons: </a:t>
            </a:r>
          </a:p>
          <a:p>
            <a:r>
              <a:rPr lang="en-US" altLang="en-US" smtClean="0">
                <a:solidFill>
                  <a:schemeClr val="tx2"/>
                </a:solidFill>
              </a:rPr>
              <a:t>Microbial load </a:t>
            </a:r>
          </a:p>
          <a:p>
            <a:pPr lvl="2"/>
            <a:r>
              <a:rPr lang="en-US" altLang="en-US" b="1" smtClean="0"/>
              <a:t>GI endoscopes contain </a:t>
            </a:r>
            <a:r>
              <a:rPr lang="en-US" altLang="en-US" b="1" smtClean="0">
                <a:solidFill>
                  <a:schemeClr val="tx2"/>
                </a:solidFill>
              </a:rPr>
              <a:t>10</a:t>
            </a:r>
            <a:r>
              <a:rPr lang="en-US" altLang="en-US" b="1" baseline="30000" smtClean="0">
                <a:solidFill>
                  <a:schemeClr val="tx2"/>
                </a:solidFill>
              </a:rPr>
              <a:t>7-10</a:t>
            </a:r>
          </a:p>
          <a:p>
            <a:pPr lvl="2"/>
            <a:r>
              <a:rPr lang="en-US" altLang="en-US" b="1" smtClean="0">
                <a:solidFill>
                  <a:schemeClr val="tx2"/>
                </a:solidFill>
              </a:rPr>
              <a:t>Cleaning results in 2-6 log</a:t>
            </a:r>
            <a:r>
              <a:rPr lang="en-US" altLang="en-US" b="1" baseline="-25000" smtClean="0">
                <a:solidFill>
                  <a:schemeClr val="tx2"/>
                </a:solidFill>
              </a:rPr>
              <a:t>10</a:t>
            </a:r>
            <a:r>
              <a:rPr lang="en-US" altLang="en-US" b="1" smtClean="0">
                <a:solidFill>
                  <a:schemeClr val="tx2"/>
                </a:solidFill>
              </a:rPr>
              <a:t> reduction</a:t>
            </a:r>
          </a:p>
          <a:p>
            <a:pPr lvl="2"/>
            <a:r>
              <a:rPr lang="en-US" altLang="en-US" b="1" smtClean="0">
                <a:solidFill>
                  <a:schemeClr val="tx2"/>
                </a:solidFill>
              </a:rPr>
              <a:t>High-level disinfection results in 4-6 log</a:t>
            </a:r>
            <a:r>
              <a:rPr lang="en-US" altLang="en-US" b="1" baseline="-25000" smtClean="0">
                <a:solidFill>
                  <a:schemeClr val="tx2"/>
                </a:solidFill>
              </a:rPr>
              <a:t>10</a:t>
            </a:r>
            <a:r>
              <a:rPr lang="en-US" altLang="en-US" b="1" smtClean="0">
                <a:solidFill>
                  <a:schemeClr val="tx2"/>
                </a:solidFill>
              </a:rPr>
              <a:t> reduction</a:t>
            </a:r>
          </a:p>
          <a:p>
            <a:pPr lvl="2"/>
            <a:r>
              <a:rPr lang="en-US" altLang="en-US" b="1" smtClean="0"/>
              <a:t>Results in a </a:t>
            </a:r>
            <a:r>
              <a:rPr lang="en-US" altLang="en-US" b="1" smtClean="0">
                <a:solidFill>
                  <a:schemeClr val="tx2"/>
                </a:solidFill>
              </a:rPr>
              <a:t>total 6-12 log</a:t>
            </a:r>
            <a:r>
              <a:rPr lang="en-US" altLang="en-US" b="1" baseline="-25000" smtClean="0">
                <a:solidFill>
                  <a:schemeClr val="tx2"/>
                </a:solidFill>
              </a:rPr>
              <a:t>10</a:t>
            </a:r>
            <a:r>
              <a:rPr lang="en-US" altLang="en-US" b="1" smtClean="0">
                <a:solidFill>
                  <a:schemeClr val="tx2"/>
                </a:solidFill>
              </a:rPr>
              <a:t> </a:t>
            </a:r>
            <a:r>
              <a:rPr lang="en-US" altLang="en-US" b="1" smtClean="0"/>
              <a:t>reduction of microbes</a:t>
            </a:r>
          </a:p>
          <a:p>
            <a:pPr lvl="2"/>
            <a:r>
              <a:rPr lang="en-US" altLang="en-US" b="1" smtClean="0"/>
              <a:t>Level of contamination after processing: </a:t>
            </a:r>
            <a:r>
              <a:rPr lang="en-US" altLang="en-US" b="1" smtClean="0">
                <a:solidFill>
                  <a:schemeClr val="tx2"/>
                </a:solidFill>
              </a:rPr>
              <a:t>4 log</a:t>
            </a:r>
            <a:r>
              <a:rPr lang="en-US" altLang="en-US" b="1" baseline="-25000" smtClean="0">
                <a:solidFill>
                  <a:schemeClr val="tx2"/>
                </a:solidFill>
              </a:rPr>
              <a:t>10 </a:t>
            </a:r>
            <a:r>
              <a:rPr lang="en-US" altLang="en-US" b="1" smtClean="0"/>
              <a:t>(maximum contamination, minimal cleaning/HLD)</a:t>
            </a:r>
          </a:p>
          <a:p>
            <a:r>
              <a:rPr lang="en-US" altLang="en-US" smtClean="0">
                <a:solidFill>
                  <a:schemeClr val="tx2"/>
                </a:solidFill>
              </a:rPr>
              <a:t>Complexity of endoscope and endoscope reprocessing</a:t>
            </a:r>
          </a:p>
          <a:p>
            <a:pPr lvl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8147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857"/>
              <a:t>ENDOSCOPE REPROCESSING: CHALLENGES</a:t>
            </a:r>
            <a:endParaRPr lang="en-US" altLang="en-US" smtClean="0"/>
          </a:p>
        </p:txBody>
      </p:sp>
      <p:pic>
        <p:nvPicPr>
          <p:cNvPr id="34819" name="Content Placeholder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/>
          <a:stretch>
            <a:fillRect/>
          </a:stretch>
        </p:blipFill>
        <p:spPr>
          <a:xfrm>
            <a:off x="1340304" y="2694214"/>
            <a:ext cx="4429125" cy="2857500"/>
          </a:xfrm>
        </p:spPr>
      </p:pic>
      <p:pic>
        <p:nvPicPr>
          <p:cNvPr id="3482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7643" y="2286001"/>
            <a:ext cx="4668951" cy="3502139"/>
          </a:xfrm>
        </p:spPr>
      </p:pic>
      <p:sp>
        <p:nvSpPr>
          <p:cNvPr id="7" name="TextBox 6"/>
          <p:cNvSpPr txBox="1"/>
          <p:nvPr/>
        </p:nvSpPr>
        <p:spPr>
          <a:xfrm>
            <a:off x="1197429" y="2041072"/>
            <a:ext cx="4572000" cy="42210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43" dirty="0">
                <a:solidFill>
                  <a:srgbClr val="FFFFFF"/>
                </a:solidFill>
                <a:cs typeface="Arial" panose="020B0604020202020204" pitchFamily="34" charset="0"/>
              </a:rPr>
              <a:t>Complex [elevator channel]-10</a:t>
            </a:r>
            <a:r>
              <a:rPr lang="en-US" sz="2143" baseline="30000" dirty="0">
                <a:solidFill>
                  <a:srgbClr val="FFFFFF"/>
                </a:solidFill>
                <a:cs typeface="Arial" panose="020B0604020202020204" pitchFamily="34" charset="0"/>
              </a:rPr>
              <a:t>7-10</a:t>
            </a:r>
            <a:r>
              <a:rPr lang="en-US" sz="2143" dirty="0">
                <a:solidFill>
                  <a:srgbClr val="FFFFFF"/>
                </a:solidFill>
                <a:cs typeface="Arial" panose="020B0604020202020204" pitchFamily="34" charset="0"/>
              </a:rPr>
              <a:t> bacteria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04215" y="1877786"/>
            <a:ext cx="4481853" cy="42210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43" dirty="0">
                <a:solidFill>
                  <a:srgbClr val="FFFFFF"/>
                </a:solidFill>
                <a:cs typeface="Arial" panose="020B0604020202020204" pitchFamily="34" charset="0"/>
              </a:rPr>
              <a:t>Surgical instruments-&lt;10</a:t>
            </a:r>
            <a:r>
              <a:rPr lang="en-US" sz="2143" baseline="30000" dirty="0">
                <a:solidFill>
                  <a:srgbClr val="FFFFFF"/>
                </a:solidFill>
                <a:cs typeface="Arial" panose="020B0604020202020204" pitchFamily="34" charset="0"/>
              </a:rPr>
              <a:t>2 </a:t>
            </a:r>
            <a:r>
              <a:rPr lang="en-US" sz="2143" dirty="0">
                <a:solidFill>
                  <a:srgbClr val="FFFFFF"/>
                </a:solidFill>
                <a:cs typeface="Arial" panose="020B0604020202020204" pitchFamily="34" charset="0"/>
              </a:rPr>
              <a:t>bacteria</a:t>
            </a:r>
          </a:p>
        </p:txBody>
      </p:sp>
    </p:spTree>
    <p:extLst>
      <p:ext uri="{BB962C8B-B14F-4D97-AF65-F5344CB8AC3E}">
        <p14:creationId xmlns:p14="http://schemas.microsoft.com/office/powerpoint/2010/main" val="379741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000"/>
              <a:t>ENDOSCOPE REPROCESSING: CHALLENGES</a:t>
            </a:r>
            <a:br>
              <a:rPr lang="en-US" altLang="en-US" sz="3000"/>
            </a:br>
            <a:r>
              <a:rPr lang="en-US" altLang="en-US" sz="3000"/>
              <a:t>NDM-Producing </a:t>
            </a:r>
            <a:r>
              <a:rPr lang="en-US" altLang="en-US" sz="3000" i="1"/>
              <a:t>E. coli </a:t>
            </a:r>
            <a:r>
              <a:rPr lang="en-US" altLang="en-US" sz="3000"/>
              <a:t>Associated ERCP</a:t>
            </a:r>
            <a:r>
              <a:rPr lang="en-US" altLang="en-US" sz="2143"/>
              <a:t/>
            </a:r>
            <a:br>
              <a:rPr lang="en-US" altLang="en-US" sz="2143"/>
            </a:br>
            <a:r>
              <a:rPr lang="en-US" altLang="en-US" sz="1500"/>
              <a:t>MMWR 2014;62:1051; Epstein et al. JAMA 2014;312:1447-1455</a:t>
            </a:r>
          </a:p>
        </p:txBody>
      </p:sp>
      <p:pic>
        <p:nvPicPr>
          <p:cNvPr id="3584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"/>
          <a:stretch>
            <a:fillRect/>
          </a:stretch>
        </p:blipFill>
        <p:spPr>
          <a:xfrm>
            <a:off x="3973286" y="3546362"/>
            <a:ext cx="4408714" cy="3184071"/>
          </a:xfrm>
        </p:spPr>
      </p:pic>
      <p:sp>
        <p:nvSpPr>
          <p:cNvPr id="5" name="Rectangle 4"/>
          <p:cNvSpPr/>
          <p:nvPr/>
        </p:nvSpPr>
        <p:spPr>
          <a:xfrm>
            <a:off x="1360714" y="1877786"/>
            <a:ext cx="9225643" cy="167481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571" b="1" dirty="0">
                <a:solidFill>
                  <a:srgbClr val="FFFFFF"/>
                </a:solidFill>
                <a:cs typeface="Arial" panose="020B0604020202020204" pitchFamily="34" charset="0"/>
              </a:rPr>
              <a:t>NDM-producing E.coli recovered from elevator channel (elevator channel orients catheters, guide wires and accessories into the endoscope visual field; </a:t>
            </a:r>
            <a:r>
              <a:rPr lang="en-US" sz="2571" b="1" dirty="0">
                <a:solidFill>
                  <a:srgbClr val="FAFD00"/>
                </a:solidFill>
                <a:cs typeface="Arial" panose="020B0604020202020204" pitchFamily="34" charset="0"/>
              </a:rPr>
              <a:t>crevices difficult to access with cleaning brush and may impede effective reprocessing or killing CRE</a:t>
            </a:r>
            <a:r>
              <a:rPr lang="en-US" sz="2571" b="1" dirty="0">
                <a:solidFill>
                  <a:srgbClr val="FFFFFF"/>
                </a:solidFill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1834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title"/>
          </p:nvPr>
        </p:nvSpPr>
        <p:spPr>
          <a:xfrm>
            <a:off x="1506991" y="227920"/>
            <a:ext cx="9259661" cy="1143000"/>
          </a:xfrm>
        </p:spPr>
        <p:txBody>
          <a:bodyPr/>
          <a:lstStyle/>
          <a:p>
            <a:r>
              <a:rPr lang="en-US" altLang="en-US" sz="3428"/>
              <a:t>ENDOSCOPE REPROCESSING</a:t>
            </a:r>
          </a:p>
        </p:txBody>
      </p:sp>
      <p:sp>
        <p:nvSpPr>
          <p:cNvPr id="36867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1425349" y="1981541"/>
            <a:ext cx="3862728" cy="4114459"/>
          </a:xfrm>
        </p:spPr>
        <p:txBody>
          <a:bodyPr/>
          <a:lstStyle/>
          <a:p>
            <a:endParaRPr lang="en-US" altLang="en-US" sz="2143" b="1">
              <a:solidFill>
                <a:schemeClr val="tx2"/>
              </a:solidFill>
            </a:endParaRPr>
          </a:p>
        </p:txBody>
      </p:sp>
      <p:sp>
        <p:nvSpPr>
          <p:cNvPr id="36868" name="Rectangle 9"/>
          <p:cNvSpPr>
            <a:spLocks noGrp="1" noChangeArrowheads="1"/>
          </p:cNvSpPr>
          <p:nvPr>
            <p:ph sz="half" idx="2"/>
          </p:nvPr>
        </p:nvSpPr>
        <p:spPr>
          <a:xfrm>
            <a:off x="6225268" y="1981541"/>
            <a:ext cx="4621326" cy="4114459"/>
          </a:xfrm>
        </p:spPr>
        <p:txBody>
          <a:bodyPr/>
          <a:lstStyle/>
          <a:p>
            <a:endParaRPr lang="en-US" altLang="en-US" sz="3000"/>
          </a:p>
        </p:txBody>
      </p:sp>
      <p:pic>
        <p:nvPicPr>
          <p:cNvPr id="36869" name="Picture 3" descr="S1_0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857" y="1632857"/>
            <a:ext cx="8164286" cy="489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178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title"/>
          </p:nvPr>
        </p:nvSpPr>
        <p:spPr>
          <a:xfrm>
            <a:off x="1506991" y="227920"/>
            <a:ext cx="9259661" cy="1404938"/>
          </a:xfrm>
        </p:spPr>
        <p:txBody>
          <a:bodyPr/>
          <a:lstStyle/>
          <a:p>
            <a:r>
              <a:rPr lang="en-US" altLang="en-US" sz="3428"/>
              <a:t>FEATURES OF ENDOSCOPES THAT PREDISPOSE TO DISINFECTION FAILURES </a:t>
            </a:r>
            <a:br>
              <a:rPr lang="en-US" altLang="en-US" sz="3428"/>
            </a:br>
            <a:r>
              <a:rPr lang="en-US" altLang="en-US" sz="2143"/>
              <a:t>Rutala WA, Weber DJ.  Infect Control Hosp Epidemiol 2015;36:643-648</a:t>
            </a:r>
          </a:p>
        </p:txBody>
      </p:sp>
      <p:sp>
        <p:nvSpPr>
          <p:cNvPr id="37891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1115786" y="1796143"/>
            <a:ext cx="4172291" cy="4299857"/>
          </a:xfrm>
        </p:spPr>
        <p:txBody>
          <a:bodyPr/>
          <a:lstStyle/>
          <a:p>
            <a:pPr>
              <a:buSzPct val="140000"/>
              <a:buFont typeface="Arial" panose="020B0604020202020204" pitchFamily="34" charset="0"/>
              <a:buChar char="•"/>
            </a:pPr>
            <a:r>
              <a:rPr lang="en-US" altLang="en-US" sz="2143" b="1">
                <a:solidFill>
                  <a:schemeClr val="tx2"/>
                </a:solidFill>
              </a:rPr>
              <a:t>Heat labile</a:t>
            </a:r>
          </a:p>
          <a:p>
            <a:pPr>
              <a:buSzPct val="140000"/>
              <a:buFont typeface="Arial" panose="020B0604020202020204" pitchFamily="34" charset="0"/>
              <a:buChar char="•"/>
            </a:pPr>
            <a:r>
              <a:rPr lang="en-US" altLang="en-US" sz="2143" b="1">
                <a:solidFill>
                  <a:schemeClr val="tx2"/>
                </a:solidFill>
              </a:rPr>
              <a:t>Long, narrow lumens</a:t>
            </a:r>
          </a:p>
          <a:p>
            <a:pPr>
              <a:buSzPct val="140000"/>
              <a:buFont typeface="Arial" panose="020B0604020202020204" pitchFamily="34" charset="0"/>
              <a:buChar char="•"/>
            </a:pPr>
            <a:r>
              <a:rPr lang="en-US" altLang="en-US" sz="2143" b="1">
                <a:solidFill>
                  <a:schemeClr val="tx2"/>
                </a:solidFill>
              </a:rPr>
              <a:t>Right angle bends</a:t>
            </a:r>
          </a:p>
          <a:p>
            <a:pPr>
              <a:buSzPct val="140000"/>
              <a:buFont typeface="Arial" panose="020B0604020202020204" pitchFamily="34" charset="0"/>
              <a:buChar char="•"/>
            </a:pPr>
            <a:r>
              <a:rPr lang="en-US" altLang="en-US" sz="2143" b="1">
                <a:solidFill>
                  <a:schemeClr val="tx2"/>
                </a:solidFill>
              </a:rPr>
              <a:t>Rough or pitted surfaces</a:t>
            </a:r>
          </a:p>
          <a:p>
            <a:pPr>
              <a:buSzPct val="140000"/>
              <a:buFont typeface="Arial" panose="020B0604020202020204" pitchFamily="34" charset="0"/>
              <a:buChar char="•"/>
            </a:pPr>
            <a:r>
              <a:rPr lang="en-US" altLang="en-US" sz="2143" b="1">
                <a:solidFill>
                  <a:schemeClr val="tx2"/>
                </a:solidFill>
              </a:rPr>
              <a:t>Springs and valves</a:t>
            </a:r>
          </a:p>
          <a:p>
            <a:pPr>
              <a:buSzPct val="140000"/>
              <a:buFont typeface="Arial" panose="020B0604020202020204" pitchFamily="34" charset="0"/>
              <a:buChar char="•"/>
            </a:pPr>
            <a:r>
              <a:rPr lang="en-US" altLang="en-US" sz="2143" b="1">
                <a:solidFill>
                  <a:schemeClr val="tx2"/>
                </a:solidFill>
              </a:rPr>
              <a:t>Damaged channels may impede microbial exposure to HLD</a:t>
            </a:r>
          </a:p>
          <a:p>
            <a:pPr>
              <a:buSzPct val="140000"/>
              <a:buFont typeface="Arial" panose="020B0604020202020204" pitchFamily="34" charset="0"/>
              <a:buChar char="•"/>
            </a:pPr>
            <a:r>
              <a:rPr lang="en-US" altLang="en-US" sz="2143" b="1"/>
              <a:t>Heavily contaminated with pathogens, 10</a:t>
            </a:r>
            <a:r>
              <a:rPr lang="en-US" altLang="en-US" sz="2143" b="1" baseline="30000"/>
              <a:t>7-10</a:t>
            </a:r>
          </a:p>
          <a:p>
            <a:pPr>
              <a:buSzPct val="140000"/>
              <a:buFont typeface="Arial" panose="020B0604020202020204" pitchFamily="34" charset="0"/>
              <a:buChar char="•"/>
            </a:pPr>
            <a:r>
              <a:rPr lang="en-US" altLang="en-US" sz="2143" b="1"/>
              <a:t>Cleaning (4-6 log</a:t>
            </a:r>
            <a:r>
              <a:rPr lang="en-US" altLang="en-US" sz="2143" b="1" baseline="-25000"/>
              <a:t>10</a:t>
            </a:r>
            <a:r>
              <a:rPr lang="en-US" altLang="en-US" sz="2143" b="1"/>
              <a:t> reduction) and HLD (4-6 log</a:t>
            </a:r>
            <a:r>
              <a:rPr lang="en-US" altLang="en-US" sz="2143" b="1" baseline="-25000"/>
              <a:t>10</a:t>
            </a:r>
            <a:r>
              <a:rPr lang="en-US" altLang="en-US" sz="2143" b="1"/>
              <a:t> reduction) essential for patient safe instrument</a:t>
            </a:r>
          </a:p>
        </p:txBody>
      </p:sp>
      <p:sp>
        <p:nvSpPr>
          <p:cNvPr id="37892" name="Rectangle 9"/>
          <p:cNvSpPr>
            <a:spLocks noGrp="1" noChangeArrowheads="1"/>
          </p:cNvSpPr>
          <p:nvPr>
            <p:ph sz="half" idx="2"/>
          </p:nvPr>
        </p:nvSpPr>
        <p:spPr>
          <a:xfrm>
            <a:off x="6225268" y="1981541"/>
            <a:ext cx="4621326" cy="4114459"/>
          </a:xfrm>
        </p:spPr>
        <p:txBody>
          <a:bodyPr/>
          <a:lstStyle/>
          <a:p>
            <a:endParaRPr lang="en-US" altLang="en-US" sz="3000"/>
          </a:p>
        </p:txBody>
      </p:sp>
      <p:pic>
        <p:nvPicPr>
          <p:cNvPr id="37893" name="Picture 3" descr="S1_0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223" y="2114211"/>
            <a:ext cx="5925911" cy="3772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319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Reason for Endoscope-Related Outbreaks</a:t>
            </a:r>
            <a:br>
              <a:rPr lang="en-US" altLang="en-US" smtClean="0"/>
            </a:br>
            <a:r>
              <a:rPr lang="en-US" altLang="en-US" sz="1714"/>
              <a:t>Rutala WA, Weber DJ.  Infect Control Hosp Epidemiol 2015;36:643-648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707572" y="1796143"/>
            <a:ext cx="10613571" cy="4299857"/>
          </a:xfrm>
        </p:spPr>
        <p:txBody>
          <a:bodyPr/>
          <a:lstStyle/>
          <a:p>
            <a:r>
              <a:rPr lang="en-US" altLang="en-US" sz="2786" b="1"/>
              <a:t>Margin of safety with endoscope reprocessing minimal or non-existent </a:t>
            </a:r>
          </a:p>
          <a:p>
            <a:r>
              <a:rPr lang="en-US" altLang="en-US" sz="2786" b="1">
                <a:solidFill>
                  <a:schemeClr val="tx2"/>
                </a:solidFill>
              </a:rPr>
              <a:t>Microbial load </a:t>
            </a:r>
          </a:p>
          <a:p>
            <a:pPr lvl="2"/>
            <a:r>
              <a:rPr lang="en-US" altLang="en-US" b="1" smtClean="0"/>
              <a:t>GI endoscopes contain 10</a:t>
            </a:r>
            <a:r>
              <a:rPr lang="en-US" altLang="en-US" b="1" baseline="30000" smtClean="0"/>
              <a:t>7-10</a:t>
            </a:r>
          </a:p>
          <a:p>
            <a:pPr lvl="2"/>
            <a:r>
              <a:rPr lang="en-US" altLang="en-US" b="1" smtClean="0"/>
              <a:t>Cleaning results in 2-6 log</a:t>
            </a:r>
            <a:r>
              <a:rPr lang="en-US" altLang="en-US" b="1" baseline="-25000" smtClean="0"/>
              <a:t>10</a:t>
            </a:r>
            <a:r>
              <a:rPr lang="en-US" altLang="en-US" b="1" smtClean="0"/>
              <a:t> reduction</a:t>
            </a:r>
          </a:p>
          <a:p>
            <a:pPr lvl="2"/>
            <a:r>
              <a:rPr lang="en-US" altLang="en-US" b="1" smtClean="0"/>
              <a:t>High-level disinfection results in 4-6 log</a:t>
            </a:r>
            <a:r>
              <a:rPr lang="en-US" altLang="en-US" b="1" baseline="-25000" smtClean="0"/>
              <a:t>10</a:t>
            </a:r>
            <a:r>
              <a:rPr lang="en-US" altLang="en-US" b="1" smtClean="0"/>
              <a:t> reduction</a:t>
            </a:r>
          </a:p>
          <a:p>
            <a:pPr lvl="2"/>
            <a:r>
              <a:rPr lang="en-US" altLang="en-US" b="1" smtClean="0"/>
              <a:t>Results in a total 6-12 log</a:t>
            </a:r>
            <a:r>
              <a:rPr lang="en-US" altLang="en-US" b="1" baseline="-25000" smtClean="0"/>
              <a:t>10</a:t>
            </a:r>
            <a:r>
              <a:rPr lang="en-US" altLang="en-US" b="1" smtClean="0"/>
              <a:t> reduction of microbes</a:t>
            </a:r>
          </a:p>
          <a:p>
            <a:pPr lvl="2"/>
            <a:r>
              <a:rPr lang="en-US" altLang="en-US" b="1" smtClean="0"/>
              <a:t>Level of contamination after processing: 4log</a:t>
            </a:r>
            <a:r>
              <a:rPr lang="en-US" altLang="en-US" b="1" baseline="-25000" smtClean="0"/>
              <a:t>10 </a:t>
            </a:r>
            <a:r>
              <a:rPr lang="en-US" altLang="en-US" b="1" smtClean="0"/>
              <a:t>(maximum contamination, minimal cleaning/HLD)</a:t>
            </a:r>
            <a:endParaRPr lang="en-US" altLang="en-US" b="1" baseline="-25000" smtClean="0"/>
          </a:p>
          <a:p>
            <a:r>
              <a:rPr lang="en-US" altLang="en-US" sz="2786" b="1">
                <a:solidFill>
                  <a:schemeClr val="tx2"/>
                </a:solidFill>
              </a:rPr>
              <a:t>Complexity of endoscope</a:t>
            </a:r>
          </a:p>
          <a:p>
            <a:r>
              <a:rPr lang="en-US" altLang="en-US" sz="2786" b="1">
                <a:solidFill>
                  <a:schemeClr val="tx2"/>
                </a:solidFill>
              </a:rPr>
              <a:t>Biofilms-unclear if contribute to failure of endoscope reprocessing</a:t>
            </a:r>
          </a:p>
          <a:p>
            <a:pPr lvl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7430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BIOFILMS</a:t>
            </a:r>
            <a:br>
              <a:rPr lang="en-US" altLang="en-US" smtClean="0"/>
            </a:br>
            <a:r>
              <a:rPr lang="en-US" altLang="en-US" sz="2143"/>
              <a:t>(Multi-layered bacteria plus exopolysaccharides  that cement cell to surface; develop in wet environments; if reprocessing performed promptly after use and endoscope dry the opportunity for biofilm formation is minimal)</a:t>
            </a:r>
          </a:p>
        </p:txBody>
      </p:sp>
      <p:pic>
        <p:nvPicPr>
          <p:cNvPr id="3993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4786" y="1796143"/>
            <a:ext cx="3184071" cy="5061857"/>
          </a:xfrm>
        </p:spPr>
      </p:pic>
    </p:spTree>
    <p:extLst>
      <p:ext uri="{BB962C8B-B14F-4D97-AF65-F5344CB8AC3E}">
        <p14:creationId xmlns:p14="http://schemas.microsoft.com/office/powerpoint/2010/main" val="148239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mtClean="0"/>
              <a:t>www.disinfectionandsterilization.org</a:t>
            </a: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9485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Health Care Facilities Need to Immediately Medical Device Reprocessing Procedures</a:t>
            </a:r>
            <a:br>
              <a:rPr lang="en-US" altLang="en-US" smtClean="0"/>
            </a:br>
            <a:r>
              <a:rPr lang="en-US" altLang="en-US" sz="2571"/>
              <a:t>Train Staff, Audit Adherence to Steps, Provide Feedback on Adherence</a:t>
            </a:r>
          </a:p>
        </p:txBody>
      </p:sp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86" r="50938" b="8594"/>
          <a:stretch>
            <a:fillRect/>
          </a:stretch>
        </p:blipFill>
        <p:spPr bwMode="auto">
          <a:xfrm>
            <a:off x="870857" y="1877786"/>
            <a:ext cx="10450286" cy="4980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2806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Health Care Facilities Need to Immediately Medical Device Reprocessing Procedures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707572" y="1796143"/>
            <a:ext cx="10776857" cy="4653643"/>
          </a:xfrm>
        </p:spPr>
        <p:txBody>
          <a:bodyPr/>
          <a:lstStyle/>
          <a:p>
            <a:r>
              <a:rPr lang="en-US" altLang="en-US" smtClean="0">
                <a:solidFill>
                  <a:schemeClr val="tx2"/>
                </a:solidFill>
              </a:rPr>
              <a:t>Reprocessing lapses resulting in patient infections and exposures </a:t>
            </a:r>
          </a:p>
          <a:p>
            <a:r>
              <a:rPr lang="en-US" altLang="en-US" smtClean="0"/>
              <a:t>Healthcare facilities urged to immediately </a:t>
            </a:r>
            <a:r>
              <a:rPr lang="en-US" altLang="en-US" smtClean="0">
                <a:solidFill>
                  <a:schemeClr val="tx2"/>
                </a:solidFill>
              </a:rPr>
              <a:t>review current reprocessing practices to ensure comply with device manufacturer and guidelines</a:t>
            </a:r>
          </a:p>
          <a:p>
            <a:pPr lvl="1"/>
            <a:r>
              <a:rPr lang="en-US" altLang="en-US" b="1" smtClean="0"/>
              <a:t>Training (upon hire and at least annually), demonstrate and document competency</a:t>
            </a:r>
          </a:p>
          <a:p>
            <a:pPr lvl="1"/>
            <a:r>
              <a:rPr lang="en-US" altLang="en-US" b="1" smtClean="0"/>
              <a:t>Audit should assess all reprocessing steps including cleaning, disinfectants (conc, contact time), sterilizer (chemical, biological indicators). Feedback from audits to personnel regarding adherence.</a:t>
            </a:r>
          </a:p>
        </p:txBody>
      </p:sp>
    </p:spTree>
    <p:extLst>
      <p:ext uri="{BB962C8B-B14F-4D97-AF65-F5344CB8AC3E}">
        <p14:creationId xmlns:p14="http://schemas.microsoft.com/office/powerpoint/2010/main" val="85752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857"/>
              <a:t>CDC Guideline for Disinfection and Sterilization</a:t>
            </a:r>
            <a:br>
              <a:rPr lang="en-US" altLang="en-US" sz="3857"/>
            </a:br>
            <a:r>
              <a:rPr lang="en-US" altLang="en-US" sz="1929"/>
              <a:t>Rutala, Weber, HICPAC. November 2008.  www.cdc.gov</a:t>
            </a:r>
          </a:p>
        </p:txBody>
      </p:sp>
      <p:pic>
        <p:nvPicPr>
          <p:cNvPr id="819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" t="17026" r="51292" b="7178"/>
          <a:stretch>
            <a:fillRect/>
          </a:stretch>
        </p:blipFill>
        <p:spPr>
          <a:xfrm>
            <a:off x="2177143" y="1877786"/>
            <a:ext cx="8035018" cy="465364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001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286"/>
              <a:t>HLD and Sterilization:</a:t>
            </a:r>
            <a:r>
              <a:rPr lang="en-US" altLang="en-US" sz="3000"/>
              <a:t/>
            </a:r>
            <a:br>
              <a:rPr lang="en-US" altLang="en-US" sz="3000"/>
            </a:br>
            <a:r>
              <a:rPr lang="en-US" altLang="en-US" sz="3000"/>
              <a:t>What’s New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115786" y="1828461"/>
            <a:ext cx="10042071" cy="4621325"/>
          </a:xfrm>
        </p:spPr>
        <p:txBody>
          <a:bodyPr/>
          <a:lstStyle/>
          <a:p>
            <a:pPr lvl="1"/>
            <a:r>
              <a:rPr lang="en-US" altLang="en-US" sz="3428" b="1">
                <a:solidFill>
                  <a:schemeClr val="tx2"/>
                </a:solidFill>
              </a:rPr>
              <a:t>Sterilization</a:t>
            </a:r>
          </a:p>
          <a:p>
            <a:pPr lvl="2"/>
            <a:r>
              <a:rPr lang="en-US" altLang="en-US" sz="3000" b="1">
                <a:solidFill>
                  <a:schemeClr val="tx2"/>
                </a:solidFill>
              </a:rPr>
              <a:t>Biological indicators, emerging technologies, modified Spaulding classification</a:t>
            </a:r>
          </a:p>
          <a:p>
            <a:pPr lvl="1"/>
            <a:r>
              <a:rPr lang="en-US" altLang="en-US" sz="3428" b="1"/>
              <a:t>High-Level Disinfection</a:t>
            </a:r>
          </a:p>
          <a:p>
            <a:pPr lvl="2"/>
            <a:r>
              <a:rPr lang="en-US" altLang="en-US" sz="3000" b="1"/>
              <a:t>Endoscope-related infections, channeled scopes, reuse of single-use items</a:t>
            </a:r>
          </a:p>
          <a:p>
            <a:pPr lvl="1"/>
            <a:r>
              <a:rPr lang="en-US" altLang="en-US" sz="3000" b="1"/>
              <a:t>Low-Level Disinfection</a:t>
            </a:r>
          </a:p>
          <a:p>
            <a:pPr lvl="2"/>
            <a:r>
              <a:rPr lang="en-US" altLang="en-US" sz="3000" b="1"/>
              <a:t>Emerging pathogens, room decontamination methods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mtClean="0"/>
          </a:p>
          <a:p>
            <a:pPr lvl="2"/>
            <a:endParaRPr lang="en-US" altLang="en-US" sz="3000" b="1"/>
          </a:p>
        </p:txBody>
      </p:sp>
    </p:spTree>
    <p:extLst>
      <p:ext uri="{BB962C8B-B14F-4D97-AF65-F5344CB8AC3E}">
        <p14:creationId xmlns:p14="http://schemas.microsoft.com/office/powerpoint/2010/main" val="385086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71"/>
              <a:t>Sterilization of “Critical Objects”</a:t>
            </a:r>
            <a:endParaRPr lang="en-US" altLang="en-US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spcBef>
                <a:spcPct val="10000"/>
              </a:spcBef>
              <a:buFont typeface="Monotype Sorts" pitchFamily="2" charset="2"/>
              <a:buNone/>
            </a:pPr>
            <a:r>
              <a:rPr lang="en-US" altLang="en-US" sz="3428"/>
              <a:t>Steam sterilization</a:t>
            </a:r>
          </a:p>
          <a:p>
            <a:pPr algn="ctr">
              <a:spcBef>
                <a:spcPct val="10000"/>
              </a:spcBef>
              <a:buFont typeface="Monotype Sorts" pitchFamily="2" charset="2"/>
              <a:buNone/>
            </a:pPr>
            <a:r>
              <a:rPr lang="en-US" altLang="en-US" sz="3428">
                <a:solidFill>
                  <a:schemeClr val="tx2"/>
                </a:solidFill>
              </a:rPr>
              <a:t>Hydrogen peroxide gas plasma</a:t>
            </a:r>
          </a:p>
          <a:p>
            <a:pPr algn="ctr">
              <a:spcBef>
                <a:spcPct val="10000"/>
              </a:spcBef>
              <a:buFont typeface="Monotype Sorts" pitchFamily="2" charset="2"/>
              <a:buNone/>
            </a:pPr>
            <a:r>
              <a:rPr lang="en-US" altLang="en-US" sz="3428">
                <a:solidFill>
                  <a:schemeClr val="tx2"/>
                </a:solidFill>
              </a:rPr>
              <a:t>Ethylene oxide</a:t>
            </a:r>
          </a:p>
          <a:p>
            <a:pPr algn="ctr">
              <a:spcBef>
                <a:spcPct val="10000"/>
              </a:spcBef>
              <a:buFont typeface="Monotype Sorts" pitchFamily="2" charset="2"/>
              <a:buNone/>
            </a:pPr>
            <a:r>
              <a:rPr lang="en-US" altLang="en-US" sz="3428"/>
              <a:t>Ozone</a:t>
            </a:r>
          </a:p>
          <a:p>
            <a:pPr algn="ctr">
              <a:spcBef>
                <a:spcPct val="10000"/>
              </a:spcBef>
              <a:buFont typeface="Monotype Sorts" pitchFamily="2" charset="2"/>
              <a:buNone/>
            </a:pPr>
            <a:r>
              <a:rPr lang="en-US" altLang="en-US" sz="3428"/>
              <a:t>Vaporized hydrogen peroxide</a:t>
            </a:r>
          </a:p>
          <a:p>
            <a:pPr algn="ctr">
              <a:spcBef>
                <a:spcPct val="10000"/>
              </a:spcBef>
              <a:buFont typeface="Monotype Sorts" pitchFamily="2" charset="2"/>
              <a:buNone/>
            </a:pPr>
            <a:r>
              <a:rPr lang="en-US" altLang="en-US" sz="3428"/>
              <a:t>Steam formaldehyde</a:t>
            </a:r>
          </a:p>
          <a:p>
            <a:pPr algn="ctr">
              <a:spcBef>
                <a:spcPct val="10000"/>
              </a:spcBef>
              <a:buFont typeface="Monotype Sorts" pitchFamily="2" charset="2"/>
              <a:buNone/>
            </a:pPr>
            <a:endParaRPr lang="en-US" altLang="en-US" sz="3428"/>
          </a:p>
        </p:txBody>
      </p:sp>
    </p:spTree>
    <p:extLst>
      <p:ext uri="{BB962C8B-B14F-4D97-AF65-F5344CB8AC3E}">
        <p14:creationId xmlns:p14="http://schemas.microsoft.com/office/powerpoint/2010/main" val="282948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bllines">
  <a:themeElements>
    <a:clrScheme name="Custom 1">
      <a:dk1>
        <a:srgbClr val="474747"/>
      </a:dk1>
      <a:lt1>
        <a:srgbClr val="FFFFFF"/>
      </a:lt1>
      <a:dk2>
        <a:srgbClr val="01175D"/>
      </a:dk2>
      <a:lt2>
        <a:srgbClr val="FAFD00"/>
      </a:lt2>
      <a:accent1>
        <a:srgbClr val="DC0081"/>
      </a:accent1>
      <a:accent2>
        <a:srgbClr val="FAFD00"/>
      </a:accent2>
      <a:accent3>
        <a:srgbClr val="AAADD9"/>
      </a:accent3>
      <a:accent4>
        <a:srgbClr val="DADADA"/>
      </a:accent4>
      <a:accent5>
        <a:srgbClr val="EBAAC1"/>
      </a:accent5>
      <a:accent6>
        <a:srgbClr val="E3E500"/>
      </a:accent6>
      <a:hlink>
        <a:srgbClr val="FE9B03"/>
      </a:hlink>
      <a:folHlink>
        <a:srgbClr val="D989B8"/>
      </a:folHlink>
    </a:clrScheme>
    <a:fontScheme name="dbllines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bllin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bllin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bllin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bllin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bllin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bllin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bllin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1586</Words>
  <Application>Microsoft Office PowerPoint</Application>
  <PresentationFormat>Widescreen</PresentationFormat>
  <Paragraphs>245</Paragraphs>
  <Slides>38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MS PGothic</vt:lpstr>
      <vt:lpstr>Arial</vt:lpstr>
      <vt:lpstr>Arial Narrow</vt:lpstr>
      <vt:lpstr>Calibri</vt:lpstr>
      <vt:lpstr>Monotype Sorts</vt:lpstr>
      <vt:lpstr>Wingdings</vt:lpstr>
      <vt:lpstr>dbllines</vt:lpstr>
      <vt:lpstr>Disinfection and Sterilization: What’s New?</vt:lpstr>
      <vt:lpstr>DISCLOSURES</vt:lpstr>
      <vt:lpstr>HLD and Sterilization:  What’s New?</vt:lpstr>
      <vt:lpstr>www.disinfectionandsterilization.org</vt:lpstr>
      <vt:lpstr>Health Care Facilities Need to Immediately Medical Device Reprocessing Procedures Train Staff, Audit Adherence to Steps, Provide Feedback on Adherence</vt:lpstr>
      <vt:lpstr>Health Care Facilities Need to Immediately Medical Device Reprocessing Procedures</vt:lpstr>
      <vt:lpstr>CDC Guideline for Disinfection and Sterilization Rutala, Weber, HICPAC. November 2008.  www.cdc.gov</vt:lpstr>
      <vt:lpstr>HLD and Sterilization: What’s New</vt:lpstr>
      <vt:lpstr>Sterilization of “Critical Objects”</vt:lpstr>
      <vt:lpstr>Ozone and Hydrogen Peroxide </vt:lpstr>
      <vt:lpstr>PowerPoint Presentation</vt:lpstr>
      <vt:lpstr>Rapid Readout BIs for Steam Now Require a 1-3h Readout Compared to 24-48h Rutala, Jones, Weber ICHE 1996. 17:423</vt:lpstr>
      <vt:lpstr>Super Rapid Readout Biological Indicators Commercially available </vt:lpstr>
      <vt:lpstr>RECENT ENDOSCOPY-RELATED OUTBREAKS OF MRDO WITHOUT REPROCESSING BREACHES</vt:lpstr>
      <vt:lpstr>FDA Panel, May 2015,  Recommended Sterilization of Duodenoscopes (requires FDA-cleared technology that achieves a SAL 10-6 with duodenoscopes)</vt:lpstr>
      <vt:lpstr>Disinfection and Sterilization WA Rutala, DJ Weber, and HICPAC, www.cdc.gov</vt:lpstr>
      <vt:lpstr>Disinfection and Sterilization WA Rutala, DJ Weber, and HICPAC, www.cdc.gov</vt:lpstr>
      <vt:lpstr>HLD and Sterilization: What’s New</vt:lpstr>
      <vt:lpstr>DISINFECTION AND STERILIZATION</vt:lpstr>
      <vt:lpstr>High-Level Disinfection of  “Semicritical Objects”</vt:lpstr>
      <vt:lpstr>The Joint Commission surveyors will likely check on several high visibility items during your next survey</vt:lpstr>
      <vt:lpstr>Reprocessing Channeled Endoscopes Cystoscopes, Ureteroscopes, Hysteroscopes</vt:lpstr>
      <vt:lpstr>Reprocessing Channeled Endoscopes Cystoscope- “completely immerse” in HLD (J Urology 2008.180:588)</vt:lpstr>
      <vt:lpstr>Reprocessing Channeled Endoscopes Cystoscope-air pressure in channel stronger than fluid pressure at fluid-air interface</vt:lpstr>
      <vt:lpstr>Reprocessing Channeled Endoscopes Cystoscope-HLD perfused through lumen with syringe (luer locks onto port and syringe filled and emptied until no air exits the scope nor air in barrel of syringe-syringe and lumen filled with HLD)</vt:lpstr>
      <vt:lpstr>Reprocessing Channeled Endoscopes Rutala, Gergen, Bringhurst, Weber. ICHE. In press</vt:lpstr>
      <vt:lpstr>Reprocessing Channeled Endoscopes Cystoscope-HLD perfused through lumen with syringe (luer locks onto port and syringe filled and emptied until no air exits the scope nor air in barrel of syringe-syringe and lumen filled with HLD)</vt:lpstr>
      <vt:lpstr>PowerPoint Presentation</vt:lpstr>
      <vt:lpstr>Do Not Reuse Single-Use Devices</vt:lpstr>
      <vt:lpstr>RECENT ENDOSCOPY-RELATED OUTBREAKS OF MRDO WITHOUT REPROCESSING BREACHES</vt:lpstr>
      <vt:lpstr>Endemic Transmission of Infections Associated with GI Endoscopes May Go Unrecognized</vt:lpstr>
      <vt:lpstr>Reason for Endoscope-Related Outbreaks Rutala WA, Weber DJ.  Infect Control Hosp Epidemiol 2015;36:643-648</vt:lpstr>
      <vt:lpstr>ENDOSCOPE REPROCESSING: CHALLENGES</vt:lpstr>
      <vt:lpstr>ENDOSCOPE REPROCESSING: CHALLENGES NDM-Producing E. coli Associated ERCP MMWR 2014;62:1051; Epstein et al. JAMA 2014;312:1447-1455</vt:lpstr>
      <vt:lpstr>ENDOSCOPE REPROCESSING</vt:lpstr>
      <vt:lpstr>FEATURES OF ENDOSCOPES THAT PREDISPOSE TO DISINFECTION FAILURES  Rutala WA, Weber DJ.  Infect Control Hosp Epidemiol 2015;36:643-648</vt:lpstr>
      <vt:lpstr>Reason for Endoscope-Related Outbreaks Rutala WA, Weber DJ.  Infect Control Hosp Epidemiol 2015;36:643-648</vt:lpstr>
      <vt:lpstr>BIOFILMS (Multi-layered bacteria plus exopolysaccharides  that cement cell to surface; develop in wet environments; if reprocessing performed promptly after use and endoscope dry the opportunity for biofilm formation is minimal)</vt:lpstr>
    </vt:vector>
  </TitlesOfParts>
  <Company>The University of North Carolina at Chapel Hill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Disinfection and Sterilization: What’s New?</dc:title>
  <dc:creator>Powell, Amy</dc:creator>
  <cp:lastModifiedBy>Powell, Amy</cp:lastModifiedBy>
  <cp:revision>1</cp:revision>
  <dcterms:created xsi:type="dcterms:W3CDTF">2015-11-17T16:03:37Z</dcterms:created>
  <dcterms:modified xsi:type="dcterms:W3CDTF">2015-11-17T16:04:05Z</dcterms:modified>
</cp:coreProperties>
</file>