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166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FE85ED-2A96-4A89-9F3C-94171F1E830B}" type="datetimeFigureOut">
              <a:rPr lang="en-US" smtClean="0"/>
              <a:t>9/10/2012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7F0D7F-2B0D-4FFA-A677-D2FB39D8CB71}" type="slidenum">
              <a:rPr lang="en-US" smtClean="0"/>
              <a:t>‹#›</a:t>
            </a:fld>
            <a:endParaRPr lang="en-US"/>
          </a:p>
        </p:txBody>
      </p:sp>
    </p:spTree>
    <p:extLst>
      <p:ext uri="{BB962C8B-B14F-4D97-AF65-F5344CB8AC3E}">
        <p14:creationId xmlns:p14="http://schemas.microsoft.com/office/powerpoint/2010/main" val="37126771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3E0231-0955-4B8A-98CB-40922C2B4E18}"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66554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E0231-0955-4B8A-98CB-40922C2B4E18}"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239639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E0231-0955-4B8A-98CB-40922C2B4E18}"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384039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3E0231-0955-4B8A-98CB-40922C2B4E18}"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100918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3E0231-0955-4B8A-98CB-40922C2B4E18}" type="datetimeFigureOut">
              <a:rPr lang="en-US" smtClean="0"/>
              <a:t>9/10/2012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165403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3E0231-0955-4B8A-98CB-40922C2B4E18}" type="datetimeFigureOut">
              <a:rPr lang="en-US" smtClean="0"/>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4044847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3E0231-0955-4B8A-98CB-40922C2B4E18}" type="datetimeFigureOut">
              <a:rPr lang="en-US" smtClean="0"/>
              <a:t>9/10/2012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98253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3E0231-0955-4B8A-98CB-40922C2B4E18}" type="datetimeFigureOut">
              <a:rPr lang="en-US" smtClean="0"/>
              <a:t>9/10/2012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1122741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E0231-0955-4B8A-98CB-40922C2B4E18}" type="datetimeFigureOut">
              <a:rPr lang="en-US" smtClean="0"/>
              <a:t>9/10/2012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116970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E0231-0955-4B8A-98CB-40922C2B4E18}" type="datetimeFigureOut">
              <a:rPr lang="en-US" smtClean="0"/>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328806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3E0231-0955-4B8A-98CB-40922C2B4E18}" type="datetimeFigureOut">
              <a:rPr lang="en-US" smtClean="0"/>
              <a:t>9/10/2012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73E6-DAB4-4B74-8378-409E17BA2EA6}" type="slidenum">
              <a:rPr lang="en-US" smtClean="0"/>
              <a:t>‹#›</a:t>
            </a:fld>
            <a:endParaRPr lang="en-US"/>
          </a:p>
        </p:txBody>
      </p:sp>
    </p:spTree>
    <p:extLst>
      <p:ext uri="{BB962C8B-B14F-4D97-AF65-F5344CB8AC3E}">
        <p14:creationId xmlns:p14="http://schemas.microsoft.com/office/powerpoint/2010/main" val="2154096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E0231-0955-4B8A-98CB-40922C2B4E18}" type="datetimeFigureOut">
              <a:rPr lang="en-US" smtClean="0"/>
              <a:t>9/10/2012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673E6-DAB4-4B74-8378-409E17BA2EA6}" type="slidenum">
              <a:rPr lang="en-US" smtClean="0"/>
              <a:t>‹#›</a:t>
            </a:fld>
            <a:endParaRPr lang="en-US"/>
          </a:p>
        </p:txBody>
      </p:sp>
    </p:spTree>
    <p:extLst>
      <p:ext uri="{BB962C8B-B14F-4D97-AF65-F5344CB8AC3E}">
        <p14:creationId xmlns:p14="http://schemas.microsoft.com/office/powerpoint/2010/main" val="2978072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3276600"/>
          </a:xfrm>
        </p:spPr>
        <p:txBody>
          <a:bodyPr>
            <a:normAutofit/>
          </a:bodyPr>
          <a:lstStyle/>
          <a:p>
            <a:r>
              <a:rPr lang="en-US" dirty="0"/>
              <a:t>Efficacy of Improved Hydrogen Peroxide Against Important Healthcare-Associated Pathogens</a:t>
            </a:r>
            <a:br>
              <a:rPr lang="en-US" dirty="0"/>
            </a:br>
            <a:endParaRPr lang="en-US" dirty="0"/>
          </a:p>
        </p:txBody>
      </p:sp>
      <p:sp>
        <p:nvSpPr>
          <p:cNvPr id="3" name="Subtitle 2"/>
          <p:cNvSpPr>
            <a:spLocks noGrp="1"/>
          </p:cNvSpPr>
          <p:nvPr>
            <p:ph type="subTitle" idx="1"/>
          </p:nvPr>
        </p:nvSpPr>
        <p:spPr>
          <a:xfrm>
            <a:off x="1371600" y="3429000"/>
            <a:ext cx="6400800" cy="1752600"/>
          </a:xfrm>
        </p:spPr>
        <p:txBody>
          <a:bodyPr/>
          <a:lstStyle/>
          <a:p>
            <a:r>
              <a:rPr lang="en-US" dirty="0"/>
              <a:t>William A. Rutala, Ph.D., M.P.H.</a:t>
            </a:r>
            <a:r>
              <a:rPr lang="en-US" baseline="30000" dirty="0"/>
              <a:t>1,2</a:t>
            </a:r>
            <a:r>
              <a:rPr lang="en-US" dirty="0"/>
              <a:t>, Maria F. Gergen, M.T. (ASCP),</a:t>
            </a:r>
            <a:r>
              <a:rPr lang="en-US" baseline="30000" dirty="0"/>
              <a:t>1</a:t>
            </a:r>
            <a:r>
              <a:rPr lang="en-US" dirty="0"/>
              <a:t> </a:t>
            </a:r>
          </a:p>
          <a:p>
            <a:r>
              <a:rPr lang="en-US" dirty="0"/>
              <a:t>David J. Weber, M.D., M.P.H.</a:t>
            </a:r>
            <a:r>
              <a:rPr lang="en-US" baseline="30000" dirty="0"/>
              <a:t>1,2</a:t>
            </a:r>
            <a:endParaRPr lang="en-US" dirty="0"/>
          </a:p>
          <a:p>
            <a:endParaRPr lang="en-US" dirty="0"/>
          </a:p>
        </p:txBody>
      </p:sp>
      <p:sp>
        <p:nvSpPr>
          <p:cNvPr id="7" name="TextBox 6"/>
          <p:cNvSpPr txBox="1"/>
          <p:nvPr/>
        </p:nvSpPr>
        <p:spPr>
          <a:xfrm>
            <a:off x="1143000" y="5410200"/>
            <a:ext cx="3124200" cy="738664"/>
          </a:xfrm>
          <a:prstGeom prst="rect">
            <a:avLst/>
          </a:prstGeom>
          <a:noFill/>
        </p:spPr>
        <p:txBody>
          <a:bodyPr wrap="square" rtlCol="0">
            <a:spAutoFit/>
          </a:bodyPr>
          <a:lstStyle/>
          <a:p>
            <a:r>
              <a:rPr lang="en-US" sz="1400" baseline="30000" dirty="0" smtClean="0"/>
              <a:t>1</a:t>
            </a:r>
            <a:r>
              <a:rPr lang="en-US" sz="1400" dirty="0" smtClean="0"/>
              <a:t>Hospital Epidemiology</a:t>
            </a:r>
          </a:p>
          <a:p>
            <a:r>
              <a:rPr lang="en-US" sz="1400" dirty="0" smtClean="0"/>
              <a:t>University of North Carolina Health Care</a:t>
            </a:r>
          </a:p>
          <a:p>
            <a:r>
              <a:rPr lang="en-US" sz="1400" dirty="0" smtClean="0"/>
              <a:t>Chapel Hill, NC  27514</a:t>
            </a:r>
            <a:endParaRPr lang="en-US" sz="1400" dirty="0"/>
          </a:p>
        </p:txBody>
      </p:sp>
      <p:sp>
        <p:nvSpPr>
          <p:cNvPr id="8" name="TextBox 7"/>
          <p:cNvSpPr txBox="1"/>
          <p:nvPr/>
        </p:nvSpPr>
        <p:spPr>
          <a:xfrm>
            <a:off x="4419600" y="5410200"/>
            <a:ext cx="3686908" cy="738664"/>
          </a:xfrm>
          <a:prstGeom prst="rect">
            <a:avLst/>
          </a:prstGeom>
          <a:noFill/>
        </p:spPr>
        <p:txBody>
          <a:bodyPr wrap="square" rtlCol="0">
            <a:spAutoFit/>
          </a:bodyPr>
          <a:lstStyle/>
          <a:p>
            <a:r>
              <a:rPr lang="en-US" sz="1400" baseline="30000" dirty="0" smtClean="0"/>
              <a:t>2</a:t>
            </a:r>
            <a:r>
              <a:rPr lang="en-US" sz="1400" dirty="0" smtClean="0"/>
              <a:t>Division of Infectious Diseases</a:t>
            </a:r>
          </a:p>
          <a:p>
            <a:r>
              <a:rPr lang="en-US" sz="1400" dirty="0" smtClean="0"/>
              <a:t>University of North Carolina School of Medicine</a:t>
            </a:r>
          </a:p>
          <a:p>
            <a:r>
              <a:rPr lang="en-US" sz="1400" dirty="0" smtClean="0"/>
              <a:t>Chapel Hill, NC 27599-7030</a:t>
            </a:r>
            <a:endParaRPr lang="en-US" sz="1400" dirty="0"/>
          </a:p>
        </p:txBody>
      </p:sp>
    </p:spTree>
    <p:extLst>
      <p:ext uri="{BB962C8B-B14F-4D97-AF65-F5344CB8AC3E}">
        <p14:creationId xmlns:p14="http://schemas.microsoft.com/office/powerpoint/2010/main" val="73841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Disinfectant Testing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dirty="0"/>
              <a:t>second tier of a quantitative carrier test, a standard of ASTM International, was used to determine the bactericidal activity of the formulations.</a:t>
            </a:r>
            <a:r>
              <a:rPr lang="en-US" baseline="30000" dirty="0"/>
              <a:t>6</a:t>
            </a:r>
            <a:r>
              <a:rPr lang="en-US" dirty="0"/>
              <a:t>  In this test, stainless steel disks (1 cm diameter x 0.7 mm thick; </a:t>
            </a:r>
            <a:r>
              <a:rPr lang="en-US" dirty="0" err="1"/>
              <a:t>Muzeen</a:t>
            </a:r>
            <a:r>
              <a:rPr lang="en-US" dirty="0"/>
              <a:t> and Blythe, Winnipeg, MB) were contaminated with 10µl of test suspension (10</a:t>
            </a:r>
            <a:r>
              <a:rPr lang="en-US" baseline="30000" dirty="0"/>
              <a:t>3</a:t>
            </a:r>
            <a:r>
              <a:rPr lang="en-US" dirty="0"/>
              <a:t>-10</a:t>
            </a:r>
            <a:r>
              <a:rPr lang="en-US" baseline="30000" dirty="0"/>
              <a:t>6</a:t>
            </a:r>
            <a:r>
              <a:rPr lang="en-US" dirty="0"/>
              <a:t> CFU of the test organism).  To detect low-level antimicrobial activity (i.e., &lt; 3 log</a:t>
            </a:r>
            <a:r>
              <a:rPr lang="en-US" baseline="-25000" dirty="0"/>
              <a:t>10</a:t>
            </a:r>
            <a:r>
              <a:rPr lang="en-US" dirty="0"/>
              <a:t> reduction), a lower inoculum (10</a:t>
            </a:r>
            <a:r>
              <a:rPr lang="en-US" baseline="30000" dirty="0"/>
              <a:t>3</a:t>
            </a:r>
            <a:r>
              <a:rPr lang="en-US" dirty="0"/>
              <a:t> CFU/carrier) was used when the disinfectant showed no bactericidal activity at the higher microbial load.  One disk each was placed, with contaminated side up, at the bottom of a sterile 20ml glass vial, covered with 50µl of the test disinfectant and held for the desired contact time (e.g., 30 seconds, 1 minute) at room temperature (20</a:t>
            </a:r>
            <a:r>
              <a:rPr lang="en-US" baseline="30000" dirty="0"/>
              <a:t>o</a:t>
            </a:r>
            <a:r>
              <a:rPr lang="en-US" dirty="0"/>
              <a:t>±2</a:t>
            </a:r>
            <a:r>
              <a:rPr lang="en-US" baseline="30000" dirty="0"/>
              <a:t>o</a:t>
            </a:r>
            <a:r>
              <a:rPr lang="en-US" dirty="0"/>
              <a:t>C).  </a:t>
            </a:r>
          </a:p>
        </p:txBody>
      </p:sp>
    </p:spTree>
    <p:extLst>
      <p:ext uri="{BB962C8B-B14F-4D97-AF65-F5344CB8AC3E}">
        <p14:creationId xmlns:p14="http://schemas.microsoft.com/office/powerpoint/2010/main" val="549427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 Disinfectant Testing -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We did not test times greater than 1 minute which may have been part of the label claim (e.g., 10 minutes) because these longer times are difficult to achieve in practice.  At the end of the contact time, the action of the disinfectant was stopped by the addition of 9.95ml neutralizer (0.85% </a:t>
            </a:r>
            <a:r>
              <a:rPr lang="en-US" dirty="0" err="1" smtClean="0"/>
              <a:t>NaCl</a:t>
            </a:r>
            <a:r>
              <a:rPr lang="en-US" dirty="0" smtClean="0"/>
              <a:t> + 0.1% Tween 80% + 3% glycine [except for quaternary ammonium compound used 1% sodium thiosulfate] at pH=7.2–7.4).  The contents of the vial were </a:t>
            </a:r>
            <a:r>
              <a:rPr lang="en-US" dirty="0" err="1" smtClean="0"/>
              <a:t>vortexed</a:t>
            </a:r>
            <a:r>
              <a:rPr lang="en-US" dirty="0" smtClean="0"/>
              <a:t> on high for 1 minute to elute the inoculum from the surface of the disks.  The </a:t>
            </a:r>
            <a:r>
              <a:rPr lang="en-US" dirty="0" err="1" smtClean="0"/>
              <a:t>eluates</a:t>
            </a:r>
            <a:r>
              <a:rPr lang="en-US" dirty="0" smtClean="0"/>
              <a:t> and three washes of the vials with sterile saline were passed through a membrane filter (</a:t>
            </a:r>
            <a:r>
              <a:rPr lang="en-US" dirty="0" err="1" smtClean="0"/>
              <a:t>Savur</a:t>
            </a:r>
            <a:r>
              <a:rPr lang="en-US" dirty="0" smtClean="0"/>
              <a:t> analytical funnel containing a 0.22µ filter; GE Water and Process Technologies, </a:t>
            </a:r>
            <a:r>
              <a:rPr lang="en-US" dirty="0" err="1" smtClean="0"/>
              <a:t>Trevose</a:t>
            </a:r>
            <a:r>
              <a:rPr lang="en-US" dirty="0" smtClean="0"/>
              <a:t>, PA).  After the vial had been adequately rinsed, the sides of the analytical funnel were rinsed with 40ml of sterile saline.  Each filter was aseptically placed on the surface of SBA and incubated at 37</a:t>
            </a:r>
            <a:r>
              <a:rPr lang="en-US" baseline="30000" dirty="0" smtClean="0"/>
              <a:t>o</a:t>
            </a:r>
            <a:r>
              <a:rPr lang="en-US" dirty="0" smtClean="0"/>
              <a:t>C for 48 hours.  After 48 hours, the CFU were counted and the log</a:t>
            </a:r>
            <a:r>
              <a:rPr lang="en-US" baseline="-25000" dirty="0" smtClean="0"/>
              <a:t>10</a:t>
            </a:r>
            <a:r>
              <a:rPr lang="en-US" dirty="0" smtClean="0"/>
              <a:t> reductions were calculated. </a:t>
            </a:r>
          </a:p>
          <a:p>
            <a:pPr marL="0" indent="0">
              <a:buNone/>
            </a:pPr>
            <a:endParaRPr lang="en-US" dirty="0"/>
          </a:p>
        </p:txBody>
      </p:sp>
    </p:spTree>
    <p:extLst>
      <p:ext uri="{BB962C8B-B14F-4D97-AF65-F5344CB8AC3E}">
        <p14:creationId xmlns:p14="http://schemas.microsoft.com/office/powerpoint/2010/main" val="4076720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bactericidal activities of the disinfectants tested are displayed in Table 1 and the statistical analysis is summarized in Table 2.  The two improved HP products had similar effectiveness (e.g., &gt;6 log</a:t>
            </a:r>
            <a:r>
              <a:rPr lang="en-US" baseline="-25000" dirty="0"/>
              <a:t>10</a:t>
            </a:r>
            <a:r>
              <a:rPr lang="en-US" dirty="0"/>
              <a:t> reduction within 30 seconds)  against the test organisms and were significantly superior to all three concentrations of HP.  The improved HP products were superior or similar to the QUAT tested.  The standard HP products (i.e., 3.0%, 1.4%, 0.5%) generally had similar bactericidal activity. Finally, the QUAT was significantly superior or similar to the standard HP products.  These relationships held true regardless of the presence or absence of fetal calf serum and contact time. </a:t>
            </a:r>
          </a:p>
          <a:p>
            <a:pPr marL="0" indent="0">
              <a:buNone/>
            </a:pPr>
            <a:endParaRPr lang="en-US" dirty="0"/>
          </a:p>
        </p:txBody>
      </p:sp>
    </p:spTree>
    <p:extLst>
      <p:ext uri="{BB962C8B-B14F-4D97-AF65-F5344CB8AC3E}">
        <p14:creationId xmlns:p14="http://schemas.microsoft.com/office/powerpoint/2010/main" val="3110508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295400"/>
            <a:ext cx="8229600" cy="3733800"/>
          </a:xfrm>
        </p:spPr>
        <p:txBody>
          <a:bodyPr>
            <a:noAutofit/>
          </a:bodyPr>
          <a:lstStyle/>
          <a:p>
            <a:pPr marL="0" indent="0">
              <a:buNone/>
            </a:pPr>
            <a:r>
              <a:rPr lang="en-US" sz="2100" dirty="0"/>
              <a:t>There is excellent evidence in the scientific literature that environmental contamination plays an important role in the transmission of MRSA, VRE, </a:t>
            </a:r>
            <a:r>
              <a:rPr lang="en-US" sz="2100" i="1" dirty="0"/>
              <a:t>C.</a:t>
            </a:r>
            <a:r>
              <a:rPr lang="en-US" sz="2100" dirty="0"/>
              <a:t> </a:t>
            </a:r>
            <a:r>
              <a:rPr lang="en-US" sz="2100" i="1" dirty="0" err="1"/>
              <a:t>difficile</a:t>
            </a:r>
            <a:r>
              <a:rPr lang="en-US" sz="2100" dirty="0"/>
              <a:t> and </a:t>
            </a:r>
            <a:r>
              <a:rPr lang="en-US" sz="2100" i="1" dirty="0"/>
              <a:t>Acinetobacter</a:t>
            </a:r>
            <a:r>
              <a:rPr lang="en-US" sz="2100" dirty="0"/>
              <a:t>.</a:t>
            </a:r>
            <a:r>
              <a:rPr lang="en-US" sz="2100" baseline="30000" dirty="0"/>
              <a:t>7, 8</a:t>
            </a:r>
            <a:r>
              <a:rPr lang="en-US" sz="2100" dirty="0"/>
              <a:t>  These pathogens have been demonstrated to persist in the environment for days (and in some cases months), to frequently contaminate the environmental surfaces in rooms of colonized or infected patients, to transiently colonize the hands of healthcare personnel, to be transmitted by healthcare personnel, and to cause outbreaks in which environmental transmission was deemed to play a role.  Furthermore, admission to a room in which the previous patient had been colonized or infected with MRSA, VRE, </a:t>
            </a:r>
            <a:r>
              <a:rPr lang="en-US" sz="2100" i="1" dirty="0"/>
              <a:t>C. </a:t>
            </a:r>
            <a:r>
              <a:rPr lang="en-US" sz="2100" i="1" dirty="0" err="1"/>
              <a:t>difficile</a:t>
            </a:r>
            <a:r>
              <a:rPr lang="en-US" sz="2100" dirty="0"/>
              <a:t> or </a:t>
            </a:r>
            <a:r>
              <a:rPr lang="en-US" sz="2100" i="1" dirty="0" err="1"/>
              <a:t>Acinetobacter</a:t>
            </a:r>
            <a:r>
              <a:rPr lang="en-US" sz="2100" dirty="0"/>
              <a:t> has been shown to be a risk factor for the newly admitted patient to develop colonization or infection.</a:t>
            </a:r>
            <a:r>
              <a:rPr lang="en-US" sz="2100" baseline="30000" dirty="0"/>
              <a:t>7, 8</a:t>
            </a:r>
            <a:r>
              <a:rPr lang="en-US" sz="2100" dirty="0"/>
              <a:t>    Although environmental contamination has been demonstrated as an important component of patient-to-patient transmission of these pathogens, the effectiveness of disinfectants to clean contaminated surfaces has not been completely assessed.  </a:t>
            </a:r>
          </a:p>
        </p:txBody>
      </p:sp>
    </p:spTree>
    <p:extLst>
      <p:ext uri="{BB962C8B-B14F-4D97-AF65-F5344CB8AC3E}">
        <p14:creationId xmlns:p14="http://schemas.microsoft.com/office/powerpoint/2010/main" val="3501255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continued</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pPr marL="0" indent="0">
              <a:buNone/>
            </a:pPr>
            <a:r>
              <a:rPr lang="en-US" sz="3400" dirty="0" smtClean="0"/>
              <a:t>It has long been recommended in the United States that environmental surfaces in patient rooms be cleaned and disinfected on a regular basis (e.g.,daily,3x per week), when surfaces are visibly soiled, and after patient discharge.</a:t>
            </a:r>
            <a:r>
              <a:rPr lang="en-US" sz="3400" baseline="30000" dirty="0" smtClean="0"/>
              <a:t>9</a:t>
            </a:r>
            <a:r>
              <a:rPr lang="en-US" sz="3400" dirty="0" smtClean="0"/>
              <a:t>  Disinfection is generally performed using a one-step process with and an EPA-registered hospital disinfectant such as a QUAT.  We compared the bactericidal activity of a QUAT to two new improved HP products.  The improved HP appeared to be superior or similar to the QUAT tested.  When the two  improved HP products were compared to 0.5%, 1.4% and 3% HP formulations, the improved HP-based environmental surface disinfectants proved to be more effective (&gt;6-log</a:t>
            </a:r>
            <a:r>
              <a:rPr lang="en-US" sz="3400" baseline="-25000" dirty="0" smtClean="0"/>
              <a:t>10</a:t>
            </a:r>
            <a:r>
              <a:rPr lang="en-US" sz="3400" dirty="0" smtClean="0"/>
              <a:t> reduction) and fast-acting (30-60 seconds) </a:t>
            </a:r>
            <a:r>
              <a:rPr lang="en-US" sz="3400" dirty="0" err="1" smtClean="0"/>
              <a:t>microbicides</a:t>
            </a:r>
            <a:r>
              <a:rPr lang="en-US" sz="3400" dirty="0" smtClean="0"/>
              <a:t> in the presence of a soil load (to simulate the presence of body fluids) than commercially-available HP.   Only 30-60 second contact time was studied because longer contact times (e.g., 10 minutes) are not achievable in clinical practice.  It appears, therefore, that the surfactants were able to significantly increase the bactericidal activity of HP.  Additionally, the improved HP products have an EPA-registered contact time that is substantially less than most EPA-registered low-level disinfectants.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2020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continued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Standard HP is among the oldest </a:t>
            </a:r>
            <a:r>
              <a:rPr lang="en-US" dirty="0" err="1" smtClean="0"/>
              <a:t>microbicides</a:t>
            </a:r>
            <a:r>
              <a:rPr lang="en-US" dirty="0" smtClean="0"/>
              <a:t>; however, it is relatively unstable, somewhat slow acting, and has limited antimicrobial activity.  The stabilizers, surfactants and other excipients added to the improved HP formulations have addressed these weaknesses.</a:t>
            </a:r>
            <a:r>
              <a:rPr lang="en-US" baseline="30000" dirty="0" smtClean="0"/>
              <a:t>1</a:t>
            </a:r>
            <a:r>
              <a:rPr lang="en-US" dirty="0" smtClean="0"/>
              <a:t>  Improved HP was also more effective than the tested quaternary ammonium compound and standard HP.  Thus, improved HP offers an option for non-critical environmental surfaces and patient equipment and it addresses some concerns associated with some low-level disinfectants (e.g., toxicity, a contact time of 30-60 seconds). </a:t>
            </a:r>
          </a:p>
          <a:p>
            <a:pPr marL="0" indent="0">
              <a:buNone/>
            </a:pPr>
            <a:endParaRPr lang="en-US" dirty="0"/>
          </a:p>
        </p:txBody>
      </p:sp>
    </p:spTree>
    <p:extLst>
      <p:ext uri="{BB962C8B-B14F-4D97-AF65-F5344CB8AC3E}">
        <p14:creationId xmlns:p14="http://schemas.microsoft.com/office/powerpoint/2010/main" val="3441405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1"/>
            <a:ext cx="8229600" cy="685799"/>
          </a:xfrm>
        </p:spPr>
        <p:txBody>
          <a:bodyPr>
            <a:noAutofit/>
          </a:bodyPr>
          <a:lstStyle/>
          <a:p>
            <a:pPr marL="0" indent="0">
              <a:buNone/>
            </a:pPr>
            <a:r>
              <a:rPr lang="en-US" sz="1900" dirty="0" smtClean="0"/>
              <a:t>Table 1. Bactericidal activity of disinfectants (log</a:t>
            </a:r>
            <a:r>
              <a:rPr lang="en-US" sz="1900" baseline="-25000" dirty="0" smtClean="0"/>
              <a:t>10</a:t>
            </a:r>
            <a:r>
              <a:rPr lang="en-US" sz="1900" dirty="0" smtClean="0"/>
              <a:t> reduction) with a contact time of 30 seconds or 1 minute at 20</a:t>
            </a:r>
            <a:r>
              <a:rPr lang="en-US" sz="1900" baseline="30000" dirty="0" smtClean="0"/>
              <a:t>o</a:t>
            </a:r>
            <a:r>
              <a:rPr lang="en-US" sz="1900" dirty="0" smtClean="0"/>
              <a:t>C with and without fetal calf serum (FCS)</a:t>
            </a:r>
            <a:r>
              <a:rPr lang="en-US" sz="1900" baseline="30000" dirty="0" smtClean="0"/>
              <a:t>1</a:t>
            </a:r>
            <a:endParaRPr lang="en-US" sz="1900" dirty="0"/>
          </a:p>
        </p:txBody>
      </p:sp>
      <p:graphicFrame>
        <p:nvGraphicFramePr>
          <p:cNvPr id="6" name="Table 5"/>
          <p:cNvGraphicFramePr>
            <a:graphicFrameLocks noGrp="1"/>
          </p:cNvGraphicFramePr>
          <p:nvPr>
            <p:extLst>
              <p:ext uri="{D42A27DB-BD31-4B8C-83A1-F6EECF244321}">
                <p14:modId xmlns:p14="http://schemas.microsoft.com/office/powerpoint/2010/main" val="950564699"/>
              </p:ext>
            </p:extLst>
          </p:nvPr>
        </p:nvGraphicFramePr>
        <p:xfrm>
          <a:off x="1288727" y="1028117"/>
          <a:ext cx="6566546" cy="4434837"/>
        </p:xfrm>
        <a:graphic>
          <a:graphicData uri="http://schemas.openxmlformats.org/drawingml/2006/table">
            <a:tbl>
              <a:tblPr firstRow="1" firstCol="1" lastRow="1" lastCol="1" bandRow="1" bandCol="1"/>
              <a:tblGrid>
                <a:gridCol w="1160151"/>
                <a:gridCol w="97370"/>
                <a:gridCol w="919097"/>
                <a:gridCol w="870113"/>
                <a:gridCol w="870113"/>
                <a:gridCol w="870113"/>
                <a:gridCol w="812106"/>
                <a:gridCol w="97370"/>
                <a:gridCol w="870113"/>
              </a:tblGrid>
              <a:tr h="578457">
                <a:tc gridSpan="2">
                  <a:txBody>
                    <a:bodyPr/>
                    <a:lstStyle/>
                    <a:p>
                      <a:pPr marL="0" marR="0">
                        <a:spcBef>
                          <a:spcPts val="0"/>
                        </a:spcBef>
                        <a:spcAft>
                          <a:spcPts val="0"/>
                        </a:spcAft>
                      </a:pPr>
                      <a:r>
                        <a:rPr lang="en-US" sz="1200" b="1" dirty="0">
                          <a:effectLst/>
                          <a:latin typeface="Calibri"/>
                          <a:ea typeface="Times New Roman"/>
                          <a:cs typeface="Times New Roman"/>
                        </a:rPr>
                        <a:t>      Organism</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b="1" dirty="0">
                          <a:effectLst/>
                          <a:latin typeface="Calibri"/>
                          <a:ea typeface="Times New Roman"/>
                          <a:cs typeface="Times New Roman"/>
                        </a:rPr>
                        <a:t>    </a:t>
                      </a:r>
                      <a:r>
                        <a:rPr lang="en-US" sz="1200" b="1" dirty="0" err="1">
                          <a:effectLst/>
                          <a:latin typeface="Calibri"/>
                          <a:ea typeface="Times New Roman"/>
                          <a:cs typeface="Times New Roman"/>
                        </a:rPr>
                        <a:t>Oxivir</a:t>
                      </a:r>
                      <a:r>
                        <a:rPr lang="en-US" sz="1200" b="1" baseline="-25000" dirty="0" err="1">
                          <a:effectLst/>
                          <a:latin typeface="Calibri"/>
                          <a:ea typeface="Times New Roman"/>
                          <a:cs typeface="Times New Roman"/>
                        </a:rPr>
                        <a:t>TB</a:t>
                      </a:r>
                      <a:r>
                        <a:rPr lang="en-US" sz="1200" b="1" baseline="-25000" dirty="0">
                          <a:effectLst/>
                          <a:latin typeface="Calibri"/>
                          <a:ea typeface="Times New Roman"/>
                          <a:cs typeface="Times New Roman"/>
                        </a:rPr>
                        <a:t> </a:t>
                      </a:r>
                      <a:r>
                        <a:rPr lang="en-US" sz="1100" b="1" dirty="0">
                          <a:effectLst/>
                          <a:latin typeface="Times New Roman"/>
                          <a:ea typeface="Times New Roman"/>
                          <a:cs typeface="Times New Roman"/>
                        </a:rPr>
                        <a:t>(0.5% H</a:t>
                      </a:r>
                      <a:r>
                        <a:rPr lang="en-US" sz="1100" b="1" baseline="-25000" dirty="0">
                          <a:effectLst/>
                          <a:latin typeface="Times New Roman"/>
                          <a:ea typeface="Times New Roman"/>
                          <a:cs typeface="Times New Roman"/>
                        </a:rPr>
                        <a:t>2</a:t>
                      </a:r>
                      <a:r>
                        <a:rPr lang="en-US" sz="1100" b="1" dirty="0">
                          <a:effectLst/>
                          <a:latin typeface="Times New Roman"/>
                          <a:ea typeface="Times New Roman"/>
                          <a:cs typeface="Times New Roman"/>
                        </a:rPr>
                        <a:t>O</a:t>
                      </a:r>
                      <a:r>
                        <a:rPr lang="en-US" sz="1100" b="1" baseline="-25000" dirty="0">
                          <a:effectLst/>
                          <a:latin typeface="Times New Roman"/>
                          <a:ea typeface="Times New Roman"/>
                          <a:cs typeface="Times New Roman"/>
                        </a:rPr>
                        <a:t>2</a:t>
                      </a:r>
                      <a:r>
                        <a:rPr lang="en-US" sz="1100" b="1" dirty="0">
                          <a:effectLst/>
                          <a:latin typeface="Times New Roman"/>
                          <a:ea typeface="Times New Roman"/>
                          <a:cs typeface="Times New Roman"/>
                        </a:rPr>
                        <a:t>)</a:t>
                      </a:r>
                      <a:endParaRPr lang="en-US" sz="11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a:ea typeface="Times New Roman"/>
                          <a:cs typeface="Times New Roman"/>
                        </a:rPr>
                        <a:t> 0.5% H</a:t>
                      </a:r>
                      <a:r>
                        <a:rPr lang="en-US" sz="1200" b="1" baseline="-25000" dirty="0">
                          <a:effectLst/>
                          <a:latin typeface="Calibri"/>
                          <a:ea typeface="Times New Roman"/>
                          <a:cs typeface="Times New Roman"/>
                        </a:rPr>
                        <a:t>2</a:t>
                      </a:r>
                      <a:r>
                        <a:rPr lang="en-US" sz="1200" b="1" dirty="0">
                          <a:effectLst/>
                          <a:latin typeface="Calibri"/>
                          <a:ea typeface="Times New Roman"/>
                          <a:cs typeface="Times New Roman"/>
                        </a:rPr>
                        <a:t>O</a:t>
                      </a:r>
                      <a:r>
                        <a:rPr lang="en-US" sz="1200" b="1" baseline="-25000" dirty="0">
                          <a:effectLst/>
                          <a:latin typeface="Calibri"/>
                          <a:ea typeface="Times New Roman"/>
                          <a:cs typeface="Times New Roman"/>
                        </a:rPr>
                        <a:t>2</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a:ea typeface="Times New Roman"/>
                          <a:cs typeface="Times New Roman"/>
                        </a:rPr>
                        <a:t>   CHHPCD</a:t>
                      </a:r>
                      <a:endParaRPr lang="en-US" sz="1200" dirty="0">
                        <a:effectLst/>
                        <a:latin typeface="Times New Roman"/>
                        <a:ea typeface="Times New Roman"/>
                        <a:cs typeface="Times New Roman"/>
                      </a:endParaRPr>
                    </a:p>
                    <a:p>
                      <a:pPr marL="0" marR="0">
                        <a:spcBef>
                          <a:spcPts val="0"/>
                        </a:spcBef>
                        <a:spcAft>
                          <a:spcPts val="0"/>
                        </a:spcAft>
                      </a:pPr>
                      <a:r>
                        <a:rPr lang="en-US" sz="1100" b="1" dirty="0">
                          <a:effectLst/>
                          <a:latin typeface="Calibri"/>
                          <a:ea typeface="Times New Roman"/>
                          <a:cs typeface="Times New Roman"/>
                        </a:rPr>
                        <a:t>(1.4% H</a:t>
                      </a:r>
                      <a:r>
                        <a:rPr lang="en-US" sz="1100" b="1" baseline="-25000" dirty="0">
                          <a:effectLst/>
                          <a:latin typeface="Calibri"/>
                          <a:ea typeface="Times New Roman"/>
                          <a:cs typeface="Times New Roman"/>
                        </a:rPr>
                        <a:t>2</a:t>
                      </a:r>
                      <a:r>
                        <a:rPr lang="en-US" sz="1100" b="1" dirty="0">
                          <a:effectLst/>
                          <a:latin typeface="Calibri"/>
                          <a:ea typeface="Times New Roman"/>
                          <a:cs typeface="Times New Roman"/>
                        </a:rPr>
                        <a:t>O</a:t>
                      </a:r>
                      <a:r>
                        <a:rPr lang="en-US" sz="1100" b="1" baseline="-25000" dirty="0">
                          <a:effectLst/>
                          <a:latin typeface="Calibri"/>
                          <a:ea typeface="Times New Roman"/>
                          <a:cs typeface="Times New Roman"/>
                        </a:rPr>
                        <a:t>2</a:t>
                      </a:r>
                      <a:r>
                        <a:rPr lang="en-US" sz="1100" b="1" dirty="0">
                          <a:effectLst/>
                          <a:latin typeface="Calibri"/>
                          <a:ea typeface="Times New Roman"/>
                          <a:cs typeface="Times New Roman"/>
                        </a:rPr>
                        <a:t>)</a:t>
                      </a:r>
                      <a:endParaRPr lang="en-US" sz="11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Calibri"/>
                          <a:ea typeface="Times New Roman"/>
                          <a:cs typeface="Times New Roman"/>
                        </a:rPr>
                        <a:t> 1.4% H</a:t>
                      </a:r>
                      <a:r>
                        <a:rPr lang="en-US" sz="1200" b="1" baseline="-25000">
                          <a:effectLst/>
                          <a:latin typeface="Calibri"/>
                          <a:ea typeface="Times New Roman"/>
                          <a:cs typeface="Times New Roman"/>
                        </a:rPr>
                        <a:t>2</a:t>
                      </a:r>
                      <a:r>
                        <a:rPr lang="en-US" sz="1200" b="1">
                          <a:effectLst/>
                          <a:latin typeface="Calibri"/>
                          <a:ea typeface="Times New Roman"/>
                          <a:cs typeface="Times New Roman"/>
                        </a:rPr>
                        <a:t>O</a:t>
                      </a:r>
                      <a:r>
                        <a:rPr lang="en-US" sz="1200" b="1" baseline="-25000">
                          <a:effectLst/>
                          <a:latin typeface="Calibri"/>
                          <a:ea typeface="Times New Roman"/>
                          <a:cs typeface="Times New Roman"/>
                        </a:rPr>
                        <a:t>2</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Calibri"/>
                          <a:ea typeface="Times New Roman"/>
                          <a:cs typeface="Times New Roman"/>
                        </a:rPr>
                        <a:t> 3.0% H</a:t>
                      </a:r>
                      <a:r>
                        <a:rPr lang="en-US" sz="1200" b="1" baseline="-25000">
                          <a:effectLst/>
                          <a:latin typeface="Calibri"/>
                          <a:ea typeface="Times New Roman"/>
                          <a:cs typeface="Times New Roman"/>
                        </a:rPr>
                        <a:t>2</a:t>
                      </a:r>
                      <a:r>
                        <a:rPr lang="en-US" sz="1200" b="1">
                          <a:effectLst/>
                          <a:latin typeface="Calibri"/>
                          <a:ea typeface="Times New Roman"/>
                          <a:cs typeface="Times New Roman"/>
                        </a:rPr>
                        <a:t>O</a:t>
                      </a:r>
                      <a:r>
                        <a:rPr lang="en-US" sz="1200" b="1" baseline="-25000">
                          <a:effectLst/>
                          <a:latin typeface="Calibri"/>
                          <a:ea typeface="Times New Roman"/>
                          <a:cs typeface="Times New Roman"/>
                        </a:rPr>
                        <a:t>2</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b="1" dirty="0">
                          <a:effectLst/>
                          <a:latin typeface="Calibri"/>
                          <a:ea typeface="Times New Roman"/>
                          <a:cs typeface="Times New Roman"/>
                        </a:rPr>
                        <a:t>     A456-II</a:t>
                      </a:r>
                      <a:endParaRPr lang="en-US" sz="1200" dirty="0">
                        <a:effectLst/>
                        <a:latin typeface="Times New Roman"/>
                        <a:ea typeface="Times New Roman"/>
                        <a:cs typeface="Times New Roman"/>
                      </a:endParaRPr>
                    </a:p>
                    <a:p>
                      <a:pPr marL="0" marR="0">
                        <a:spcBef>
                          <a:spcPts val="0"/>
                        </a:spcBef>
                        <a:spcAft>
                          <a:spcPts val="0"/>
                        </a:spcAft>
                      </a:pPr>
                      <a:r>
                        <a:rPr lang="en-US" sz="1200" b="1" dirty="0">
                          <a:effectLst/>
                          <a:latin typeface="Calibri"/>
                          <a:ea typeface="Times New Roman"/>
                          <a:cs typeface="Times New Roman"/>
                        </a:rPr>
                        <a:t>(QUAT)</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92819">
                <a:tc gridSpan="9">
                  <a:txBody>
                    <a:bodyPr/>
                    <a:lstStyle/>
                    <a:p>
                      <a:pPr marL="0" marR="0">
                        <a:spcBef>
                          <a:spcPts val="0"/>
                        </a:spcBef>
                        <a:spcAft>
                          <a:spcPts val="0"/>
                        </a:spcAft>
                      </a:pPr>
                      <a:r>
                        <a:rPr lang="en-US" sz="1200" dirty="0">
                          <a:effectLst/>
                          <a:latin typeface="Calibri"/>
                          <a:ea typeface="Times New Roman"/>
                          <a:cs typeface="Times New Roman"/>
                        </a:rPr>
                        <a:t>                                      ~</a:t>
                      </a:r>
                      <a:r>
                        <a:rPr lang="en-US" sz="1200" b="1" dirty="0">
                          <a:effectLst/>
                          <a:latin typeface="Calibri"/>
                          <a:ea typeface="Times New Roman"/>
                          <a:cs typeface="Times New Roman"/>
                        </a:rPr>
                        <a:t>10</a:t>
                      </a:r>
                      <a:r>
                        <a:rPr lang="en-US" sz="1200" b="1" baseline="30000" dirty="0">
                          <a:effectLst/>
                          <a:latin typeface="Calibri"/>
                          <a:ea typeface="Times New Roman"/>
                          <a:cs typeface="Times New Roman"/>
                        </a:rPr>
                        <a:t>6</a:t>
                      </a:r>
                      <a:r>
                        <a:rPr lang="en-US" sz="1200" b="1" dirty="0">
                          <a:effectLst/>
                          <a:latin typeface="Calibri"/>
                          <a:ea typeface="Times New Roman"/>
                          <a:cs typeface="Times New Roman"/>
                        </a:rPr>
                        <a:t> Inoculum - Contact Time = 1 minute – No 5% FCS</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2819">
                <a:tc>
                  <a:txBody>
                    <a:bodyPr/>
                    <a:lstStyle/>
                    <a:p>
                      <a:pPr marL="0" marR="0">
                        <a:spcBef>
                          <a:spcPts val="0"/>
                        </a:spcBef>
                        <a:spcAft>
                          <a:spcPts val="0"/>
                        </a:spcAft>
                      </a:pPr>
                      <a:r>
                        <a:rPr lang="en-US" sz="1200" dirty="0">
                          <a:solidFill>
                            <a:srgbClr val="000000"/>
                          </a:solidFill>
                          <a:effectLst/>
                          <a:latin typeface="Calibri"/>
                          <a:ea typeface="Times New Roman"/>
                          <a:cs typeface="Arial"/>
                        </a:rPr>
                        <a:t>MRSA </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solidFill>
                            <a:srgbClr val="000000"/>
                          </a:solidFill>
                          <a:effectLst/>
                          <a:latin typeface="Calibri"/>
                          <a:ea typeface="Times New Roman"/>
                          <a:cs typeface="Arial"/>
                        </a:rPr>
                        <a:t>&gt;6.62</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4.04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&gt;6.54</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4.04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4.04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5.55</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a:txBody>
                    <a:bodyPr/>
                    <a:lstStyle/>
                    <a:p>
                      <a:pPr marL="0" marR="0">
                        <a:spcBef>
                          <a:spcPts val="0"/>
                        </a:spcBef>
                        <a:spcAft>
                          <a:spcPts val="0"/>
                        </a:spcAft>
                      </a:pPr>
                      <a:r>
                        <a:rPr lang="en-US" sz="1200">
                          <a:solidFill>
                            <a:srgbClr val="000000"/>
                          </a:solidFill>
                          <a:effectLst/>
                          <a:latin typeface="Calibri"/>
                          <a:ea typeface="Times New Roman"/>
                          <a:cs typeface="Arial"/>
                        </a:rPr>
                        <a:t>VRE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&gt;6.34</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3.61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&gt;6.13</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3.61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3.61</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4.58</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638">
                <a:tc>
                  <a:txBody>
                    <a:bodyPr/>
                    <a:lstStyle/>
                    <a:p>
                      <a:pPr marL="0" marR="0">
                        <a:spcBef>
                          <a:spcPts val="0"/>
                        </a:spcBef>
                        <a:spcAft>
                          <a:spcPts val="0"/>
                        </a:spcAft>
                      </a:pPr>
                      <a:r>
                        <a:rPr lang="en-US" sz="1200">
                          <a:solidFill>
                            <a:srgbClr val="000000"/>
                          </a:solidFill>
                          <a:effectLst/>
                          <a:latin typeface="Calibri"/>
                          <a:ea typeface="Times New Roman"/>
                          <a:cs typeface="Arial"/>
                        </a:rPr>
                        <a:t>MDR </a:t>
                      </a:r>
                      <a:r>
                        <a:rPr lang="en-US" sz="1200" i="1">
                          <a:solidFill>
                            <a:srgbClr val="000000"/>
                          </a:solidFill>
                          <a:effectLst/>
                          <a:latin typeface="Calibri"/>
                          <a:ea typeface="Times New Roman"/>
                          <a:cs typeface="Arial"/>
                        </a:rPr>
                        <a:t>A.baumannii</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&gt;6.76</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4.28</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&gt;6.76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4.28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4.28</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&gt;6.76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gridSpan="9">
                  <a:txBody>
                    <a:bodyPr/>
                    <a:lstStyle/>
                    <a:p>
                      <a:pPr marL="0" marR="0">
                        <a:spcBef>
                          <a:spcPts val="0"/>
                        </a:spcBef>
                        <a:spcAft>
                          <a:spcPts val="0"/>
                        </a:spcAft>
                      </a:pPr>
                      <a:r>
                        <a:rPr lang="en-US" sz="1200">
                          <a:effectLst/>
                          <a:latin typeface="Calibri"/>
                          <a:ea typeface="Times New Roman"/>
                          <a:cs typeface="Times New Roman"/>
                        </a:rPr>
                        <a:t>                                      ~</a:t>
                      </a:r>
                      <a:r>
                        <a:rPr lang="en-US" sz="1200" b="1">
                          <a:effectLst/>
                          <a:latin typeface="Calibri"/>
                          <a:ea typeface="Times New Roman"/>
                          <a:cs typeface="Times New Roman"/>
                        </a:rPr>
                        <a:t>10</a:t>
                      </a:r>
                      <a:r>
                        <a:rPr lang="en-US" sz="1200" b="1" baseline="30000">
                          <a:effectLst/>
                          <a:latin typeface="Calibri"/>
                          <a:ea typeface="Times New Roman"/>
                          <a:cs typeface="Times New Roman"/>
                        </a:rPr>
                        <a:t>6</a:t>
                      </a:r>
                      <a:r>
                        <a:rPr lang="en-US" sz="1200" b="1">
                          <a:effectLst/>
                          <a:latin typeface="Calibri"/>
                          <a:ea typeface="Times New Roman"/>
                          <a:cs typeface="Times New Roman"/>
                        </a:rPr>
                        <a:t> Inoculum - Contact Time = 30 seconds – No 5% FCS</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2819">
                <a:tc>
                  <a:txBody>
                    <a:bodyPr/>
                    <a:lstStyle/>
                    <a:p>
                      <a:pPr marL="0" marR="0">
                        <a:spcBef>
                          <a:spcPts val="0"/>
                        </a:spcBef>
                        <a:spcAft>
                          <a:spcPts val="0"/>
                        </a:spcAft>
                        <a:tabLst>
                          <a:tab pos="676275" algn="l"/>
                        </a:tabLst>
                      </a:pPr>
                      <a:r>
                        <a:rPr lang="en-US" sz="1200">
                          <a:solidFill>
                            <a:srgbClr val="000000"/>
                          </a:solidFill>
                          <a:effectLst/>
                          <a:latin typeface="Calibri"/>
                          <a:ea typeface="Times New Roman"/>
                          <a:cs typeface="Times New Roman"/>
                        </a:rPr>
                        <a:t>MRSA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&gt;6.64</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&gt;6.64</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4.16</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4.16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a:txBody>
                    <a:bodyPr/>
                    <a:lstStyle/>
                    <a:p>
                      <a:pPr marL="0" marR="0">
                        <a:spcBef>
                          <a:spcPts val="0"/>
                        </a:spcBef>
                        <a:spcAft>
                          <a:spcPts val="0"/>
                        </a:spcAft>
                      </a:pPr>
                      <a:r>
                        <a:rPr lang="en-US" sz="1200">
                          <a:solidFill>
                            <a:srgbClr val="000000"/>
                          </a:solidFill>
                          <a:effectLst/>
                          <a:latin typeface="Calibri"/>
                          <a:ea typeface="Times New Roman"/>
                          <a:cs typeface="Times New Roman"/>
                        </a:rPr>
                        <a:t>VRE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solidFill>
                            <a:srgbClr val="000000"/>
                          </a:solidFill>
                          <a:effectLst/>
                          <a:latin typeface="Calibri"/>
                          <a:ea typeface="Times New Roman"/>
                          <a:cs typeface="Arial"/>
                        </a:rPr>
                        <a:t>&gt;6.28 </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&gt;6.28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3.80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3.80</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638">
                <a:tc>
                  <a:txBody>
                    <a:bodyPr/>
                    <a:lstStyle/>
                    <a:p>
                      <a:pPr marL="0" marR="0">
                        <a:spcBef>
                          <a:spcPts val="0"/>
                        </a:spcBef>
                        <a:spcAft>
                          <a:spcPts val="0"/>
                        </a:spcAft>
                      </a:pPr>
                      <a:r>
                        <a:rPr lang="en-US" sz="1200">
                          <a:solidFill>
                            <a:srgbClr val="000000"/>
                          </a:solidFill>
                          <a:effectLst/>
                          <a:latin typeface="Calibri"/>
                          <a:ea typeface="Times New Roman"/>
                          <a:cs typeface="Times New Roman"/>
                        </a:rPr>
                        <a:t>MDR </a:t>
                      </a:r>
                      <a:endParaRPr lang="en-US" sz="1200">
                        <a:effectLst/>
                        <a:latin typeface="Times New Roman"/>
                        <a:ea typeface="Times New Roman"/>
                        <a:cs typeface="Times New Roman"/>
                      </a:endParaRPr>
                    </a:p>
                    <a:p>
                      <a:pPr marL="0" marR="0">
                        <a:spcBef>
                          <a:spcPts val="0"/>
                        </a:spcBef>
                        <a:spcAft>
                          <a:spcPts val="0"/>
                        </a:spcAft>
                      </a:pPr>
                      <a:r>
                        <a:rPr lang="en-US" sz="1200" i="1">
                          <a:solidFill>
                            <a:srgbClr val="000000"/>
                          </a:solidFill>
                          <a:effectLst/>
                          <a:latin typeface="Calibri"/>
                          <a:ea typeface="Times New Roman"/>
                          <a:cs typeface="Times New Roman"/>
                        </a:rPr>
                        <a:t>A. baumannii</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&gt;6.76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&gt;6.76</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4.28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6.11</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gridSpan="9">
                  <a:txBody>
                    <a:bodyPr/>
                    <a:lstStyle/>
                    <a:p>
                      <a:pPr marL="0" marR="0">
                        <a:spcBef>
                          <a:spcPts val="0"/>
                        </a:spcBef>
                        <a:spcAft>
                          <a:spcPts val="0"/>
                        </a:spcAft>
                      </a:pPr>
                      <a:r>
                        <a:rPr lang="en-US" sz="1200" dirty="0">
                          <a:effectLst/>
                          <a:latin typeface="Calibri"/>
                          <a:ea typeface="Times New Roman"/>
                          <a:cs typeface="Times New Roman"/>
                        </a:rPr>
                        <a:t>                                      ~</a:t>
                      </a:r>
                      <a:r>
                        <a:rPr lang="en-US" sz="1200" b="1" dirty="0">
                          <a:effectLst/>
                          <a:latin typeface="Calibri"/>
                          <a:ea typeface="Times New Roman"/>
                          <a:cs typeface="Times New Roman"/>
                        </a:rPr>
                        <a:t>10</a:t>
                      </a:r>
                      <a:r>
                        <a:rPr lang="en-US" sz="1200" b="1" baseline="30000" dirty="0">
                          <a:effectLst/>
                          <a:latin typeface="Calibri"/>
                          <a:ea typeface="Times New Roman"/>
                          <a:cs typeface="Times New Roman"/>
                        </a:rPr>
                        <a:t>3</a:t>
                      </a:r>
                      <a:r>
                        <a:rPr lang="en-US" sz="1200" b="1" dirty="0">
                          <a:effectLst/>
                          <a:latin typeface="Calibri"/>
                          <a:ea typeface="Times New Roman"/>
                          <a:cs typeface="Times New Roman"/>
                        </a:rPr>
                        <a:t> Inoculum - Contact Time = 1 minute – No 5% FCS</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2819">
                <a:tc>
                  <a:txBody>
                    <a:bodyPr/>
                    <a:lstStyle/>
                    <a:p>
                      <a:pPr marL="0" marR="0">
                        <a:spcBef>
                          <a:spcPts val="0"/>
                        </a:spcBef>
                        <a:spcAft>
                          <a:spcPts val="0"/>
                        </a:spcAft>
                      </a:pPr>
                      <a:r>
                        <a:rPr lang="en-US" sz="1200">
                          <a:effectLst/>
                          <a:latin typeface="Calibri"/>
                          <a:ea typeface="Times New Roman"/>
                          <a:cs typeface="Times New Roman"/>
                        </a:rPr>
                        <a:t>MRSA</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solidFill>
                            <a:srgbClr val="000000"/>
                          </a:solidFill>
                          <a:effectLst/>
                          <a:latin typeface="Calibri"/>
                          <a:ea typeface="Times New Roman"/>
                          <a:cs typeface="Arial"/>
                        </a:rPr>
                        <a:t>&gt;3.71</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1.23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&gt;3.71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1.23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1.23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&gt;3.71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a:txBody>
                    <a:bodyPr/>
                    <a:lstStyle/>
                    <a:p>
                      <a:pPr marL="0" marR="0">
                        <a:spcBef>
                          <a:spcPts val="0"/>
                        </a:spcBef>
                        <a:spcAft>
                          <a:spcPts val="0"/>
                        </a:spcAft>
                      </a:pPr>
                      <a:r>
                        <a:rPr lang="en-US" sz="1200">
                          <a:effectLst/>
                          <a:latin typeface="Calibri"/>
                          <a:ea typeface="Times New Roman"/>
                          <a:cs typeface="Times New Roman"/>
                        </a:rPr>
                        <a:t>VRE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&gt;3.26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1.45</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&gt;3.26</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1.40</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&gt;3.26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638">
                <a:tc>
                  <a:txBody>
                    <a:bodyPr/>
                    <a:lstStyle/>
                    <a:p>
                      <a:pPr marL="0" marR="0">
                        <a:spcBef>
                          <a:spcPts val="0"/>
                        </a:spcBef>
                        <a:spcAft>
                          <a:spcPts val="0"/>
                        </a:spcAft>
                      </a:pPr>
                      <a:r>
                        <a:rPr lang="en-US" sz="1200">
                          <a:effectLst/>
                          <a:latin typeface="Calibri"/>
                          <a:ea typeface="Times New Roman"/>
                          <a:cs typeface="Times New Roman"/>
                        </a:rPr>
                        <a:t>MDR </a:t>
                      </a:r>
                      <a:endParaRPr lang="en-US" sz="1200">
                        <a:effectLst/>
                        <a:latin typeface="Times New Roman"/>
                        <a:ea typeface="Times New Roman"/>
                        <a:cs typeface="Times New Roman"/>
                      </a:endParaRPr>
                    </a:p>
                    <a:p>
                      <a:pPr marL="0" marR="0">
                        <a:spcBef>
                          <a:spcPts val="0"/>
                        </a:spcBef>
                        <a:spcAft>
                          <a:spcPts val="0"/>
                        </a:spcAft>
                      </a:pPr>
                      <a:r>
                        <a:rPr lang="en-US" sz="1200" i="1">
                          <a:effectLst/>
                          <a:latin typeface="Calibri"/>
                          <a:ea typeface="Times New Roman"/>
                          <a:cs typeface="Times New Roman"/>
                        </a:rPr>
                        <a:t>A. baumannii</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&gt;3.53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dirty="0">
                          <a:solidFill>
                            <a:srgbClr val="000000"/>
                          </a:solidFill>
                          <a:effectLst/>
                          <a:latin typeface="Calibri"/>
                          <a:ea typeface="Times New Roman"/>
                          <a:cs typeface="Arial"/>
                        </a:rPr>
                        <a:t>&lt;</a:t>
                      </a:r>
                      <a:r>
                        <a:rPr lang="en-US" sz="1200" dirty="0">
                          <a:solidFill>
                            <a:srgbClr val="000000"/>
                          </a:solidFill>
                          <a:effectLst/>
                          <a:latin typeface="Calibri"/>
                          <a:ea typeface="Times New Roman"/>
                          <a:cs typeface="Arial"/>
                        </a:rPr>
                        <a:t>1.05 </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&gt;3.53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1.75</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&gt;3.53</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&gt;3.53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gridSpan="9">
                  <a:txBody>
                    <a:bodyPr/>
                    <a:lstStyle/>
                    <a:p>
                      <a:pPr marL="0" marR="0">
                        <a:spcBef>
                          <a:spcPts val="0"/>
                        </a:spcBef>
                        <a:spcAft>
                          <a:spcPts val="0"/>
                        </a:spcAft>
                      </a:pPr>
                      <a:r>
                        <a:rPr lang="en-US" sz="1200">
                          <a:effectLst/>
                          <a:latin typeface="Calibri"/>
                          <a:ea typeface="Times New Roman"/>
                          <a:cs typeface="Times New Roman"/>
                        </a:rPr>
                        <a:t>                                      ~</a:t>
                      </a:r>
                      <a:r>
                        <a:rPr lang="en-US" sz="1200" b="1">
                          <a:effectLst/>
                          <a:latin typeface="Calibri"/>
                          <a:ea typeface="Times New Roman"/>
                          <a:cs typeface="Times New Roman"/>
                        </a:rPr>
                        <a:t>10</a:t>
                      </a:r>
                      <a:r>
                        <a:rPr lang="en-US" sz="1200" b="1" baseline="30000">
                          <a:effectLst/>
                          <a:latin typeface="Calibri"/>
                          <a:ea typeface="Times New Roman"/>
                          <a:cs typeface="Times New Roman"/>
                        </a:rPr>
                        <a:t>6</a:t>
                      </a:r>
                      <a:r>
                        <a:rPr lang="en-US" sz="1200" b="1">
                          <a:effectLst/>
                          <a:latin typeface="Calibri"/>
                          <a:ea typeface="Times New Roman"/>
                          <a:cs typeface="Times New Roman"/>
                        </a:rPr>
                        <a:t> Inoculum - Contact Time = 1 minute –  5% FCS Present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2819">
                <a:tc>
                  <a:txBody>
                    <a:bodyPr/>
                    <a:lstStyle/>
                    <a:p>
                      <a:pPr marL="0" marR="0">
                        <a:spcBef>
                          <a:spcPts val="0"/>
                        </a:spcBef>
                        <a:spcAft>
                          <a:spcPts val="0"/>
                        </a:spcAft>
                      </a:pPr>
                      <a:r>
                        <a:rPr lang="en-US" sz="1200">
                          <a:effectLst/>
                          <a:latin typeface="Calibri"/>
                          <a:ea typeface="Times New Roman"/>
                          <a:cs typeface="Times New Roman"/>
                        </a:rPr>
                        <a:t> MRSA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&gt;6.72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&gt;6.72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4.24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4.24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19">
                <a:tc>
                  <a:txBody>
                    <a:bodyPr/>
                    <a:lstStyle/>
                    <a:p>
                      <a:pPr marL="0" marR="0">
                        <a:spcBef>
                          <a:spcPts val="0"/>
                        </a:spcBef>
                        <a:spcAft>
                          <a:spcPts val="0"/>
                        </a:spcAft>
                      </a:pPr>
                      <a:r>
                        <a:rPr lang="en-US" sz="1200">
                          <a:effectLst/>
                          <a:latin typeface="Calibri"/>
                          <a:ea typeface="Times New Roman"/>
                          <a:cs typeface="Times New Roman"/>
                        </a:rPr>
                        <a:t>VRE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&gt;6.26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a:ea typeface="Times New Roman"/>
                          <a:cs typeface="Arial"/>
                        </a:rPr>
                        <a:t>&gt;6.26 </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3.78 </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u="sng">
                          <a:solidFill>
                            <a:srgbClr val="000000"/>
                          </a:solidFill>
                          <a:effectLst/>
                          <a:latin typeface="Calibri"/>
                          <a:ea typeface="Times New Roman"/>
                          <a:cs typeface="Arial"/>
                        </a:rPr>
                        <a:t>&lt;</a:t>
                      </a:r>
                      <a:r>
                        <a:rPr lang="en-US" sz="1200">
                          <a:solidFill>
                            <a:srgbClr val="000000"/>
                          </a:solidFill>
                          <a:effectLst/>
                          <a:latin typeface="Calibri"/>
                          <a:ea typeface="Times New Roman"/>
                          <a:cs typeface="Arial"/>
                        </a:rPr>
                        <a:t>3.78</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638">
                <a:tc>
                  <a:txBody>
                    <a:bodyPr/>
                    <a:lstStyle/>
                    <a:p>
                      <a:pPr marL="0" marR="0">
                        <a:spcBef>
                          <a:spcPts val="0"/>
                        </a:spcBef>
                        <a:spcAft>
                          <a:spcPts val="0"/>
                        </a:spcAft>
                      </a:pPr>
                      <a:r>
                        <a:rPr lang="en-US" sz="1200">
                          <a:effectLst/>
                          <a:latin typeface="Calibri"/>
                          <a:ea typeface="Times New Roman"/>
                          <a:cs typeface="Times New Roman"/>
                        </a:rPr>
                        <a:t>MDR </a:t>
                      </a:r>
                      <a:endParaRPr lang="en-US" sz="1200">
                        <a:effectLst/>
                        <a:latin typeface="Times New Roman"/>
                        <a:ea typeface="Times New Roman"/>
                        <a:cs typeface="Times New Roman"/>
                      </a:endParaRPr>
                    </a:p>
                    <a:p>
                      <a:pPr marL="0" marR="0">
                        <a:spcBef>
                          <a:spcPts val="0"/>
                        </a:spcBef>
                        <a:spcAft>
                          <a:spcPts val="0"/>
                        </a:spcAft>
                      </a:pPr>
                      <a:r>
                        <a:rPr lang="en-US" sz="1200" i="1">
                          <a:effectLst/>
                          <a:latin typeface="Calibri"/>
                          <a:ea typeface="Times New Roman"/>
                          <a:cs typeface="Times New Roman"/>
                        </a:rPr>
                        <a:t>A. baumannii</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a:solidFill>
                            <a:srgbClr val="000000"/>
                          </a:solidFill>
                          <a:effectLst/>
                          <a:latin typeface="Calibri"/>
                          <a:ea typeface="Times New Roman"/>
                          <a:cs typeface="Arial"/>
                        </a:rPr>
                        <a:t>&gt;6.56</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a:solidFill>
                            <a:srgbClr val="000000"/>
                          </a:solidFill>
                          <a:effectLst/>
                          <a:latin typeface="Calibri"/>
                          <a:ea typeface="Times New Roman"/>
                          <a:cs typeface="Arial"/>
                        </a:rPr>
                        <a:t>   NT</a:t>
                      </a:r>
                      <a:endParaRPr lang="en-US" sz="120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a:ea typeface="Times New Roman"/>
                          <a:cs typeface="Arial"/>
                        </a:rPr>
                        <a:t>&gt;6.56 </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a:ea typeface="Times New Roman"/>
                          <a:cs typeface="Arial"/>
                        </a:rPr>
                        <a:t>   NT</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u="sng" dirty="0">
                          <a:solidFill>
                            <a:srgbClr val="000000"/>
                          </a:solidFill>
                          <a:effectLst/>
                          <a:latin typeface="Calibri"/>
                          <a:ea typeface="Times New Roman"/>
                          <a:cs typeface="Arial"/>
                        </a:rPr>
                        <a:t>&lt;</a:t>
                      </a:r>
                      <a:r>
                        <a:rPr lang="en-US" sz="1200" dirty="0">
                          <a:solidFill>
                            <a:srgbClr val="000000"/>
                          </a:solidFill>
                          <a:effectLst/>
                          <a:latin typeface="Calibri"/>
                          <a:ea typeface="Times New Roman"/>
                          <a:cs typeface="Arial"/>
                        </a:rPr>
                        <a:t>4.08</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200" dirty="0">
                          <a:solidFill>
                            <a:srgbClr val="000000"/>
                          </a:solidFill>
                          <a:effectLst/>
                          <a:latin typeface="Calibri"/>
                          <a:ea typeface="Times New Roman"/>
                          <a:cs typeface="Arial"/>
                        </a:rPr>
                        <a:t>&gt;6.56</a:t>
                      </a:r>
                      <a:endParaRPr lang="en-US" sz="1200" dirty="0">
                        <a:effectLst/>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1000" y="5486400"/>
            <a:ext cx="8382000" cy="1015663"/>
          </a:xfrm>
          <a:prstGeom prst="rect">
            <a:avLst/>
          </a:prstGeom>
          <a:noFill/>
        </p:spPr>
        <p:txBody>
          <a:bodyPr wrap="square" rtlCol="0">
            <a:spAutoFit/>
          </a:bodyPr>
          <a:lstStyle/>
          <a:p>
            <a:r>
              <a:rPr lang="en-US" sz="1200" dirty="0"/>
              <a:t>MDR, multi-drug-resistant; MRSA, methicillin-resistant </a:t>
            </a:r>
            <a:r>
              <a:rPr lang="en-US" sz="1200" i="1" dirty="0"/>
              <a:t>Staphylococcus </a:t>
            </a:r>
            <a:r>
              <a:rPr lang="en-US" sz="1200" i="1" dirty="0" err="1"/>
              <a:t>aureus</a:t>
            </a:r>
            <a:r>
              <a:rPr lang="en-US" sz="1200" dirty="0"/>
              <a:t>; VRE, </a:t>
            </a:r>
            <a:r>
              <a:rPr lang="en-US" sz="1200" dirty="0" err="1"/>
              <a:t>vancomycin</a:t>
            </a:r>
            <a:r>
              <a:rPr lang="en-US" sz="1200" dirty="0"/>
              <a:t>-resistant </a:t>
            </a:r>
            <a:r>
              <a:rPr lang="en-US" sz="1200" i="1" dirty="0"/>
              <a:t>Enterococcus</a:t>
            </a:r>
            <a:r>
              <a:rPr lang="en-US" sz="1200" dirty="0"/>
              <a:t> ; NT, not tested;  FCS, fetal calf serum; CHHPCD, Clorox Healthcare™ Hydrogen Peroxide Cleaner Disinfectant</a:t>
            </a:r>
          </a:p>
          <a:p>
            <a:r>
              <a:rPr lang="en-US" sz="1200" baseline="30000" dirty="0"/>
              <a:t>1</a:t>
            </a:r>
            <a:r>
              <a:rPr lang="en-US" sz="1200" dirty="0"/>
              <a:t>Individual mean values may have the same result because the same inoculums on the same day may have been run against multiple disinfectants.  If complete killing occurred the minimum inactivation would equal the initial inoculum.  Some results reported as “greater than X” because complete killing of the inoculums occurred.  </a:t>
            </a:r>
          </a:p>
        </p:txBody>
      </p:sp>
    </p:spTree>
    <p:extLst>
      <p:ext uri="{BB962C8B-B14F-4D97-AF65-F5344CB8AC3E}">
        <p14:creationId xmlns:p14="http://schemas.microsoft.com/office/powerpoint/2010/main" val="398206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Table 2.  Comparative efficacy of improved hydrogen peroxide, standard hydrogen peroxide and a quaternary ammonium compound*</a:t>
            </a:r>
            <a:br>
              <a:rPr lang="en-US" sz="2000" dirty="0"/>
            </a:b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3260522842"/>
              </p:ext>
            </p:extLst>
          </p:nvPr>
        </p:nvGraphicFramePr>
        <p:xfrm>
          <a:off x="381000" y="1219200"/>
          <a:ext cx="8382003" cy="3657600"/>
        </p:xfrm>
        <a:graphic>
          <a:graphicData uri="http://schemas.openxmlformats.org/drawingml/2006/table">
            <a:tbl>
              <a:tblPr firstRow="1" firstCol="1" lastRow="1" lastCol="1" bandRow="1" bandCol="1"/>
              <a:tblGrid>
                <a:gridCol w="755754"/>
                <a:gridCol w="1145082"/>
                <a:gridCol w="1145082"/>
                <a:gridCol w="1259591"/>
                <a:gridCol w="1259591"/>
                <a:gridCol w="1259591"/>
                <a:gridCol w="1557312"/>
              </a:tblGrid>
              <a:tr h="187036">
                <a:tc>
                  <a:txBody>
                    <a:bodyPr/>
                    <a:lstStyle/>
                    <a:p>
                      <a:pPr marL="0" marR="0">
                        <a:spcBef>
                          <a:spcPts val="0"/>
                        </a:spcBef>
                        <a:spcAft>
                          <a:spcPts val="0"/>
                        </a:spcAft>
                      </a:pPr>
                      <a:r>
                        <a:rPr lang="en-US" sz="1000" dirty="0">
                          <a:effectLst/>
                          <a:latin typeface="Calibri"/>
                          <a:ea typeface="Times New Roman"/>
                          <a:cs typeface="Arial"/>
                        </a:rPr>
                        <a:t> </a:t>
                      </a:r>
                      <a:endParaRPr lang="en-US" sz="12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0.5%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CHHPCD</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1.4%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3.0%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A456-II</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036">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Times New Roman"/>
                          <a:cs typeface="Arial"/>
                        </a:rPr>
                        <a:t>---</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Oxivir</a:t>
                      </a:r>
                      <a:r>
                        <a:rPr lang="en-US" sz="1600" baseline="-25000">
                          <a:effectLst/>
                          <a:latin typeface="Calibri"/>
                          <a:ea typeface="Times New Roman"/>
                          <a:cs typeface="Arial"/>
                        </a:rPr>
                        <a:t>TB</a:t>
                      </a:r>
                      <a:r>
                        <a:rPr lang="en-US" sz="1600">
                          <a:effectLst/>
                          <a:latin typeface="Calibri"/>
                          <a:ea typeface="Times New Roman"/>
                          <a:cs typeface="Arial"/>
                        </a:rPr>
                        <a:t> &gt; 0.5%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Oxivir</a:t>
                      </a:r>
                      <a:r>
                        <a:rPr lang="en-US" sz="1600" baseline="-25000">
                          <a:effectLst/>
                          <a:latin typeface="Calibri"/>
                          <a:ea typeface="Times New Roman"/>
                          <a:cs typeface="Arial"/>
                        </a:rPr>
                        <a:t>TB</a:t>
                      </a:r>
                      <a:r>
                        <a:rPr lang="en-US" sz="1600">
                          <a:effectLst/>
                          <a:latin typeface="Calibri"/>
                          <a:ea typeface="Times New Roman"/>
                          <a:cs typeface="Arial"/>
                        </a:rPr>
                        <a:t> = CHHPCD</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Oxivir</a:t>
                      </a:r>
                      <a:r>
                        <a:rPr lang="en-US" sz="1600" baseline="-25000">
                          <a:effectLst/>
                          <a:latin typeface="Calibri"/>
                          <a:ea typeface="Times New Roman"/>
                          <a:cs typeface="Arial"/>
                        </a:rPr>
                        <a:t>TB</a:t>
                      </a:r>
                      <a:r>
                        <a:rPr lang="en-US" sz="1600">
                          <a:effectLst/>
                          <a:latin typeface="Calibri"/>
                          <a:ea typeface="Times New Roman"/>
                          <a:cs typeface="Arial"/>
                        </a:rPr>
                        <a:t>&gt; 1.4%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Oxivir</a:t>
                      </a:r>
                      <a:r>
                        <a:rPr lang="en-US" sz="1600" baseline="-25000">
                          <a:effectLst/>
                          <a:latin typeface="Calibri"/>
                          <a:ea typeface="Times New Roman"/>
                          <a:cs typeface="Arial"/>
                        </a:rPr>
                        <a:t>TB</a:t>
                      </a:r>
                      <a:r>
                        <a:rPr lang="en-US" sz="1600">
                          <a:effectLst/>
                          <a:latin typeface="Calibri"/>
                          <a:ea typeface="Times New Roman"/>
                          <a:cs typeface="Arial"/>
                        </a:rPr>
                        <a:t>&gt; 3.0% HP</a:t>
                      </a:r>
                      <a:r>
                        <a:rPr lang="en-US" sz="1600" baseline="30000">
                          <a:effectLst/>
                          <a:latin typeface="Calibri"/>
                          <a:ea typeface="Times New Roman"/>
                          <a:cs typeface="Arial"/>
                        </a:rPr>
                        <a:t>**</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Oxivir</a:t>
                      </a:r>
                      <a:r>
                        <a:rPr lang="en-US" sz="1600" baseline="-25000">
                          <a:effectLst/>
                          <a:latin typeface="Calibri"/>
                          <a:ea typeface="Times New Roman"/>
                          <a:cs typeface="Arial"/>
                        </a:rPr>
                        <a:t>TB</a:t>
                      </a:r>
                      <a:r>
                        <a:rPr lang="en-US" sz="1600">
                          <a:effectLst/>
                          <a:latin typeface="Calibri"/>
                          <a:ea typeface="Times New Roman"/>
                          <a:cs typeface="Arial"/>
                        </a:rPr>
                        <a:t> &gt; or = A456-II</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73">
                <a:tc>
                  <a:txBody>
                    <a:bodyPr/>
                    <a:lstStyle/>
                    <a:p>
                      <a:pPr marL="0" marR="0">
                        <a:spcBef>
                          <a:spcPts val="0"/>
                        </a:spcBef>
                        <a:spcAft>
                          <a:spcPts val="0"/>
                        </a:spcAft>
                      </a:pPr>
                      <a:r>
                        <a:rPr lang="en-US" sz="1600" dirty="0">
                          <a:effectLst/>
                          <a:latin typeface="Calibri"/>
                          <a:ea typeface="Times New Roman"/>
                          <a:cs typeface="Arial"/>
                        </a:rPr>
                        <a:t>0.5%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r>
                        <a:rPr lang="en-US" sz="1600" dirty="0">
                          <a:effectLst/>
                          <a:latin typeface="Calibri"/>
                          <a:ea typeface="Times New Roman"/>
                          <a:cs typeface="Arial"/>
                        </a:rPr>
                        <a:t> &gt; 0.5%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Times New Roman"/>
                          <a:cs typeface="Arial"/>
                        </a:rPr>
                        <a:t>---</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CHHPCD &gt; 0.5%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1.4% HP &gt; or </a:t>
                      </a:r>
                      <a:endParaRPr lang="en-US" sz="1600">
                        <a:effectLst/>
                        <a:latin typeface="Times New Roman"/>
                        <a:ea typeface="Times New Roman"/>
                      </a:endParaRPr>
                    </a:p>
                    <a:p>
                      <a:pPr marL="0" marR="0">
                        <a:spcBef>
                          <a:spcPts val="0"/>
                        </a:spcBef>
                        <a:spcAft>
                          <a:spcPts val="0"/>
                        </a:spcAft>
                      </a:pPr>
                      <a:r>
                        <a:rPr lang="en-US" sz="1600">
                          <a:effectLst/>
                          <a:latin typeface="Calibri"/>
                          <a:ea typeface="Times New Roman"/>
                          <a:cs typeface="Arial"/>
                        </a:rPr>
                        <a:t>= 0.5%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3.0% HP &gt; or = 0.5%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A456-II &gt; or = 0.5%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036">
                <a:tc>
                  <a:txBody>
                    <a:bodyPr/>
                    <a:lstStyle/>
                    <a:p>
                      <a:pPr marL="0" marR="0">
                        <a:spcBef>
                          <a:spcPts val="0"/>
                        </a:spcBef>
                        <a:spcAft>
                          <a:spcPts val="0"/>
                        </a:spcAft>
                      </a:pPr>
                      <a:r>
                        <a:rPr lang="en-US" sz="1600" dirty="0">
                          <a:effectLst/>
                          <a:latin typeface="Calibri"/>
                          <a:ea typeface="Times New Roman"/>
                          <a:cs typeface="Arial"/>
                        </a:rPr>
                        <a:t>CHHPCD</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r>
                        <a:rPr lang="en-US" sz="1600" dirty="0">
                          <a:effectLst/>
                          <a:latin typeface="Calibri"/>
                          <a:ea typeface="Times New Roman"/>
                          <a:cs typeface="Arial"/>
                        </a:rPr>
                        <a:t> = CHHPCD</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CHHPCD &gt; 0.5%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Times New Roman"/>
                          <a:cs typeface="Arial"/>
                        </a:rPr>
                        <a:t>---</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CHHPCD &gt; 1.4%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CHHPCD &gt; 3.0% HP</a:t>
                      </a:r>
                      <a:r>
                        <a:rPr lang="en-US" sz="1600" baseline="30000">
                          <a:effectLst/>
                          <a:latin typeface="Calibri"/>
                          <a:ea typeface="Times New Roman"/>
                          <a:cs typeface="Arial"/>
                        </a:rPr>
                        <a:t>**</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CHHPCD &gt; or = A456-II</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73">
                <a:tc>
                  <a:txBody>
                    <a:bodyPr/>
                    <a:lstStyle/>
                    <a:p>
                      <a:pPr marL="0" marR="0">
                        <a:spcBef>
                          <a:spcPts val="0"/>
                        </a:spcBef>
                        <a:spcAft>
                          <a:spcPts val="0"/>
                        </a:spcAft>
                      </a:pPr>
                      <a:r>
                        <a:rPr lang="en-US" sz="1600" dirty="0">
                          <a:effectLst/>
                          <a:latin typeface="Calibri"/>
                          <a:ea typeface="Times New Roman"/>
                          <a:cs typeface="Arial"/>
                        </a:rPr>
                        <a:t>1.4%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r>
                        <a:rPr lang="en-US" sz="1600" dirty="0">
                          <a:effectLst/>
                          <a:latin typeface="Calibri"/>
                          <a:ea typeface="Times New Roman"/>
                          <a:cs typeface="Arial"/>
                        </a:rPr>
                        <a:t> &gt; 1.4%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1.4% HP &gt; or = 0.5%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CHHPCD &gt; 1.4%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alibri"/>
                          <a:ea typeface="Times New Roman"/>
                          <a:cs typeface="Arial"/>
                        </a:rPr>
                        <a:t>---</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3.0% HP &gt; or = 1.4%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A456-II &gt; or = 1.4%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73">
                <a:tc>
                  <a:txBody>
                    <a:bodyPr/>
                    <a:lstStyle/>
                    <a:p>
                      <a:pPr marL="0" marR="0">
                        <a:spcBef>
                          <a:spcPts val="0"/>
                        </a:spcBef>
                        <a:spcAft>
                          <a:spcPts val="0"/>
                        </a:spcAft>
                      </a:pPr>
                      <a:r>
                        <a:rPr lang="en-US" sz="1600" dirty="0">
                          <a:effectLst/>
                          <a:latin typeface="Calibri"/>
                          <a:ea typeface="Times New Roman"/>
                          <a:cs typeface="Arial"/>
                        </a:rPr>
                        <a:t>3.0%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r>
                        <a:rPr lang="en-US" sz="1600" dirty="0">
                          <a:effectLst/>
                          <a:latin typeface="Calibri"/>
                          <a:ea typeface="Times New Roman"/>
                          <a:cs typeface="Arial"/>
                        </a:rPr>
                        <a:t> &gt; 3.0% HP</a:t>
                      </a:r>
                      <a:r>
                        <a:rPr lang="en-US" sz="1600" baseline="30000" dirty="0">
                          <a:effectLst/>
                          <a:latin typeface="Calibri"/>
                          <a:ea typeface="Times New Roman"/>
                          <a:cs typeface="Arial"/>
                        </a:rPr>
                        <a:t>**</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3.0% HP &gt; or = 0.5%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CHHPCD &gt; 3.0% HP</a:t>
                      </a:r>
                      <a:r>
                        <a:rPr lang="en-US" sz="1600" baseline="30000" dirty="0">
                          <a:effectLst/>
                          <a:latin typeface="Calibri"/>
                          <a:ea typeface="Times New Roman"/>
                          <a:cs typeface="Arial"/>
                        </a:rPr>
                        <a:t>**</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3.0% HP &gt; or = 1.4%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Times New Roman"/>
                          <a:cs typeface="Arial"/>
                        </a:rPr>
                        <a:t>---</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Times New Roman"/>
                          <a:cs typeface="Arial"/>
                        </a:rPr>
                        <a:t>A456-II &gt; or = 3.0% HP</a:t>
                      </a:r>
                      <a:endParaRPr lang="en-US" sz="160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74">
                <a:tc>
                  <a:txBody>
                    <a:bodyPr/>
                    <a:lstStyle/>
                    <a:p>
                      <a:pPr marL="0" marR="0">
                        <a:spcBef>
                          <a:spcPts val="0"/>
                        </a:spcBef>
                        <a:spcAft>
                          <a:spcPts val="0"/>
                        </a:spcAft>
                      </a:pPr>
                      <a:r>
                        <a:rPr lang="en-US" sz="1600" dirty="0">
                          <a:effectLst/>
                          <a:latin typeface="Calibri"/>
                          <a:ea typeface="Times New Roman"/>
                          <a:cs typeface="Arial"/>
                        </a:rPr>
                        <a:t>A456-II</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err="1">
                          <a:effectLst/>
                          <a:latin typeface="Calibri"/>
                          <a:ea typeface="Times New Roman"/>
                          <a:cs typeface="Arial"/>
                        </a:rPr>
                        <a:t>Oxivir</a:t>
                      </a:r>
                      <a:r>
                        <a:rPr lang="en-US" sz="1600" baseline="-25000" dirty="0" err="1">
                          <a:effectLst/>
                          <a:latin typeface="Calibri"/>
                          <a:ea typeface="Times New Roman"/>
                          <a:cs typeface="Arial"/>
                        </a:rPr>
                        <a:t>TB</a:t>
                      </a:r>
                      <a:r>
                        <a:rPr lang="en-US" sz="1600" baseline="-25000" dirty="0">
                          <a:effectLst/>
                          <a:latin typeface="Calibri"/>
                          <a:ea typeface="Times New Roman"/>
                          <a:cs typeface="Arial"/>
                        </a:rPr>
                        <a:t> </a:t>
                      </a:r>
                      <a:r>
                        <a:rPr lang="en-US" sz="1600" dirty="0">
                          <a:effectLst/>
                          <a:latin typeface="Calibri"/>
                          <a:ea typeface="Times New Roman"/>
                          <a:cs typeface="Arial"/>
                        </a:rPr>
                        <a:t>&gt; or = A456-II</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A456-II &gt; or = 0.5%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CHHPCD &gt; or = A456-II</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A456-II &gt; or = 1.4%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Times New Roman"/>
                          <a:cs typeface="Arial"/>
                        </a:rPr>
                        <a:t>A456-II &gt; or = 3.0% HP</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Calibri"/>
                          <a:ea typeface="Times New Roman"/>
                          <a:cs typeface="Arial"/>
                        </a:rPr>
                        <a:t>---</a:t>
                      </a:r>
                      <a:endParaRPr lang="en-US" sz="1600" dirty="0">
                        <a:effectLst/>
                        <a:latin typeface="Times New Roman"/>
                        <a:ea typeface="Times New Roman"/>
                      </a:endParaRPr>
                    </a:p>
                  </a:txBody>
                  <a:tcPr marL="67456" marR="674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33400" y="4953000"/>
            <a:ext cx="8229600" cy="1384995"/>
          </a:xfrm>
          <a:prstGeom prst="rect">
            <a:avLst/>
          </a:prstGeom>
          <a:noFill/>
        </p:spPr>
        <p:txBody>
          <a:bodyPr wrap="square" rtlCol="0">
            <a:spAutoFit/>
          </a:bodyPr>
          <a:lstStyle/>
          <a:p>
            <a:r>
              <a:rPr lang="en-US" sz="1400" dirty="0">
                <a:ea typeface="Times New Roman"/>
                <a:cs typeface="Arial"/>
              </a:rPr>
              <a:t>*Mean log</a:t>
            </a:r>
            <a:r>
              <a:rPr lang="en-US" sz="1400" baseline="-25000" dirty="0">
                <a:ea typeface="Times New Roman"/>
                <a:cs typeface="Arial"/>
              </a:rPr>
              <a:t>10</a:t>
            </a:r>
            <a:r>
              <a:rPr lang="en-US" sz="1400" dirty="0">
                <a:ea typeface="Times New Roman"/>
                <a:cs typeface="Arial"/>
              </a:rPr>
              <a:t> reductions, standard deviations and 95% confidence intervals were calculated based on replicate measurements (2-4) for inter-product comparisons.  Definitions: CHHPCD, Clorox Healthcare™ Hydrogen Peroxide Cleaner Disinfectant; “&gt;” non-overlapping 95% CI (i.e., means were statistically significant at p</a:t>
            </a:r>
            <a:r>
              <a:rPr lang="en-US" sz="1400" u="sng" dirty="0">
                <a:ea typeface="Times New Roman"/>
                <a:cs typeface="Arial"/>
              </a:rPr>
              <a:t>&lt;</a:t>
            </a:r>
            <a:r>
              <a:rPr lang="en-US" sz="1400" dirty="0">
                <a:ea typeface="Times New Roman"/>
                <a:cs typeface="Arial"/>
              </a:rPr>
              <a:t>0.05); “=” overlapping 95% CI (i.e., means p&gt;0.05).  EPA registration claim for:  A456-II is 10 minutes; CHHPCD is 30 seconds-1 minute (bactericidal); </a:t>
            </a:r>
            <a:r>
              <a:rPr lang="en-US" sz="1400" dirty="0" err="1">
                <a:ea typeface="Times New Roman"/>
                <a:cs typeface="Arial"/>
              </a:rPr>
              <a:t>Oxivir</a:t>
            </a:r>
            <a:r>
              <a:rPr lang="en-US" sz="1400" baseline="-25000" dirty="0" err="1">
                <a:ea typeface="Times New Roman"/>
                <a:cs typeface="Arial"/>
              </a:rPr>
              <a:t>TB</a:t>
            </a:r>
            <a:r>
              <a:rPr lang="en-US" sz="1400" dirty="0">
                <a:ea typeface="Times New Roman"/>
                <a:cs typeface="Arial"/>
              </a:rPr>
              <a:t> is 1 minute (bactericidal); and standard HP had no EPA registration. </a:t>
            </a:r>
            <a:endParaRPr lang="en-US" sz="1400" dirty="0" smtClean="0">
              <a:effectLst/>
              <a:latin typeface="Times New Roman"/>
              <a:ea typeface="Times New Roman"/>
            </a:endParaRPr>
          </a:p>
          <a:p>
            <a:r>
              <a:rPr lang="en-US" sz="1400" dirty="0">
                <a:ea typeface="Times New Roman"/>
                <a:cs typeface="Arial"/>
              </a:rPr>
              <a:t>**Except for against MDR-</a:t>
            </a:r>
            <a:r>
              <a:rPr lang="en-US" sz="1400" i="1" dirty="0">
                <a:ea typeface="Times New Roman"/>
                <a:cs typeface="Arial"/>
              </a:rPr>
              <a:t>A. </a:t>
            </a:r>
            <a:r>
              <a:rPr lang="en-US" sz="1400" i="1" dirty="0" err="1">
                <a:ea typeface="Times New Roman"/>
                <a:cs typeface="Arial"/>
              </a:rPr>
              <a:t>baumannii</a:t>
            </a:r>
            <a:r>
              <a:rPr lang="en-US" sz="1400" dirty="0">
                <a:ea typeface="Times New Roman"/>
                <a:cs typeface="Arial"/>
              </a:rPr>
              <a:t> (10</a:t>
            </a:r>
            <a:r>
              <a:rPr lang="en-US" sz="1400" baseline="30000" dirty="0">
                <a:ea typeface="Times New Roman"/>
                <a:cs typeface="Arial"/>
              </a:rPr>
              <a:t>3</a:t>
            </a:r>
            <a:r>
              <a:rPr lang="en-US" sz="1400" dirty="0">
                <a:ea typeface="Times New Roman"/>
                <a:cs typeface="Arial"/>
              </a:rPr>
              <a:t> CFU, contact 1 minute, no FCS)</a:t>
            </a:r>
            <a:endParaRPr lang="en-US" sz="1400" dirty="0">
              <a:effectLst/>
              <a:latin typeface="Times New Roman"/>
              <a:ea typeface="Times New Roman"/>
            </a:endParaRPr>
          </a:p>
        </p:txBody>
      </p:sp>
    </p:spTree>
    <p:extLst>
      <p:ext uri="{BB962C8B-B14F-4D97-AF65-F5344CB8AC3E}">
        <p14:creationId xmlns:p14="http://schemas.microsoft.com/office/powerpoint/2010/main" val="501718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Rectangle 3"/>
          <p:cNvSpPr/>
          <p:nvPr/>
        </p:nvSpPr>
        <p:spPr>
          <a:xfrm>
            <a:off x="609600" y="1752600"/>
            <a:ext cx="8059615" cy="4031873"/>
          </a:xfrm>
          <a:prstGeom prst="rect">
            <a:avLst/>
          </a:prstGeom>
        </p:spPr>
        <p:txBody>
          <a:bodyPr wrap="square">
            <a:spAutoFit/>
          </a:bodyPr>
          <a:lstStyle/>
          <a:p>
            <a:r>
              <a:rPr lang="en-US" sz="1600" dirty="0" smtClean="0"/>
              <a:t>1.	</a:t>
            </a:r>
            <a:r>
              <a:rPr lang="en-US" sz="1600" dirty="0" err="1" smtClean="0"/>
              <a:t>Omidbakhsh</a:t>
            </a:r>
            <a:r>
              <a:rPr lang="en-US" sz="1600" dirty="0" smtClean="0"/>
              <a:t> N, </a:t>
            </a:r>
            <a:r>
              <a:rPr lang="en-US" sz="1600" dirty="0" err="1" smtClean="0"/>
              <a:t>Sattar</a:t>
            </a:r>
            <a:r>
              <a:rPr lang="en-US" sz="1600" dirty="0" smtClean="0"/>
              <a:t> SA. Broad-spectrum </a:t>
            </a:r>
            <a:r>
              <a:rPr lang="en-US" sz="1600" dirty="0" err="1" smtClean="0"/>
              <a:t>microbicidal</a:t>
            </a:r>
            <a:r>
              <a:rPr lang="en-US" sz="1600" dirty="0" smtClean="0"/>
              <a:t> activity, </a:t>
            </a:r>
            <a:r>
              <a:rPr lang="en-US" sz="1600" dirty="0" err="1" smtClean="0"/>
              <a:t>toxicologic</a:t>
            </a:r>
            <a:r>
              <a:rPr lang="en-US" sz="1600" dirty="0" smtClean="0"/>
              <a:t> 	assessment, and materials compatibility of a new generation of accelerated 	hydrogen peroxide-based environmental surface disinfectant. Am J Infect Control 	2006;34:251-7.</a:t>
            </a:r>
          </a:p>
          <a:p>
            <a:r>
              <a:rPr lang="en-US" sz="1600" dirty="0" smtClean="0"/>
              <a:t>2.	</a:t>
            </a:r>
            <a:r>
              <a:rPr lang="en-US" sz="1600" dirty="0" err="1" smtClean="0"/>
              <a:t>Sattar</a:t>
            </a:r>
            <a:r>
              <a:rPr lang="en-US" sz="1600" dirty="0" smtClean="0"/>
              <a:t> SA, </a:t>
            </a:r>
            <a:r>
              <a:rPr lang="en-US" sz="1600" dirty="0" err="1" smtClean="0"/>
              <a:t>Adegbunrin</a:t>
            </a:r>
            <a:r>
              <a:rPr lang="en-US" sz="1600" dirty="0" smtClean="0"/>
              <a:t> O, Ramirez J. Combined application of simulated reuse and 	quantitative carrier test to assess high-level disinfection: Experiments with an 	accelerated hydrogen peroxide-based formulation. Am J Infect Control 2002;30:449-	57.</a:t>
            </a:r>
          </a:p>
          <a:p>
            <a:r>
              <a:rPr lang="en-US" sz="1600" dirty="0" smtClean="0"/>
              <a:t>3.	</a:t>
            </a:r>
            <a:r>
              <a:rPr lang="en-US" sz="1600" dirty="0" err="1" smtClean="0"/>
              <a:t>Omidbakhsh</a:t>
            </a:r>
            <a:r>
              <a:rPr lang="en-US" sz="1600" dirty="0" smtClean="0"/>
              <a:t> N. A new peroxide-based flexible endoscope-compatible high-level 	disinfectant. Am J Infect Control 2006;34:571-7.</a:t>
            </a:r>
          </a:p>
          <a:p>
            <a:r>
              <a:rPr lang="en-US" sz="1600" dirty="0" smtClean="0"/>
              <a:t>4.	</a:t>
            </a:r>
            <a:r>
              <a:rPr lang="en-US" sz="1600" dirty="0" err="1" smtClean="0"/>
              <a:t>Omidbakhsh</a:t>
            </a:r>
            <a:r>
              <a:rPr lang="en-US" sz="1600" dirty="0" smtClean="0"/>
              <a:t> N KN. An accelerated hydrogen peroxide (AHP)-based fast-acting and 	reusable </a:t>
            </a:r>
            <a:r>
              <a:rPr lang="en-US" sz="1600" dirty="0" err="1" smtClean="0"/>
              <a:t>microbicide</a:t>
            </a:r>
            <a:r>
              <a:rPr lang="en-US" sz="1600" dirty="0" smtClean="0"/>
              <a:t> 	for manual disinfection of heat sensitive semi-critical medical 	devices. </a:t>
            </a:r>
            <a:r>
              <a:rPr lang="en-US" sz="1600" dirty="0" err="1" smtClean="0"/>
              <a:t>Canad</a:t>
            </a:r>
            <a:r>
              <a:rPr lang="en-US" sz="1600" dirty="0" smtClean="0"/>
              <a:t> J Infection Control 2008;Spring:81-8.</a:t>
            </a:r>
          </a:p>
          <a:p>
            <a:r>
              <a:rPr lang="en-US" sz="1600" dirty="0" smtClean="0"/>
              <a:t>5.	</a:t>
            </a:r>
            <a:r>
              <a:rPr lang="en-US" sz="1600" dirty="0" err="1" smtClean="0"/>
              <a:t>Rochon</a:t>
            </a:r>
            <a:r>
              <a:rPr lang="en-US" sz="1600" dirty="0" smtClean="0"/>
              <a:t> M SN. Products based on accelerated and stabilized hydrogen peroxide: 	Evidence for cleaning 	and sanitizing efficiency, environmental and human safety and 	non-corrosiveness. </a:t>
            </a:r>
            <a:r>
              <a:rPr lang="en-US" sz="1600" dirty="0" err="1" smtClean="0"/>
              <a:t>Canad</a:t>
            </a:r>
            <a:r>
              <a:rPr lang="en-US" sz="1600" dirty="0" smtClean="0"/>
              <a:t> J Infection Control 1999;Summer:51-5.</a:t>
            </a:r>
          </a:p>
        </p:txBody>
      </p:sp>
    </p:spTree>
    <p:extLst>
      <p:ext uri="{BB962C8B-B14F-4D97-AF65-F5344CB8AC3E}">
        <p14:creationId xmlns:p14="http://schemas.microsoft.com/office/powerpoint/2010/main" val="37537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continued</a:t>
            </a:r>
            <a:endParaRPr lang="en-US" dirty="0"/>
          </a:p>
        </p:txBody>
      </p:sp>
      <p:sp>
        <p:nvSpPr>
          <p:cNvPr id="3" name="Content Placeholder 2"/>
          <p:cNvSpPr>
            <a:spLocks noGrp="1"/>
          </p:cNvSpPr>
          <p:nvPr>
            <p:ph idx="1"/>
          </p:nvPr>
        </p:nvSpPr>
        <p:spPr/>
        <p:txBody>
          <a:bodyPr/>
          <a:lstStyle/>
          <a:p>
            <a:pPr marL="0" lvl="0" indent="0">
              <a:spcBef>
                <a:spcPts val="0"/>
              </a:spcBef>
              <a:buNone/>
            </a:pPr>
            <a:r>
              <a:rPr lang="en-US" sz="1400" dirty="0">
                <a:solidFill>
                  <a:prstClr val="black"/>
                </a:solidFill>
              </a:rPr>
              <a:t>6.	</a:t>
            </a:r>
            <a:r>
              <a:rPr lang="en-US" sz="1600" dirty="0" err="1">
                <a:solidFill>
                  <a:prstClr val="black"/>
                </a:solidFill>
              </a:rPr>
              <a:t>Springthorpe</a:t>
            </a:r>
            <a:r>
              <a:rPr lang="en-US" sz="1600" dirty="0">
                <a:solidFill>
                  <a:prstClr val="black"/>
                </a:solidFill>
              </a:rPr>
              <a:t> SV, </a:t>
            </a:r>
            <a:r>
              <a:rPr lang="en-US" sz="1600" dirty="0" err="1">
                <a:solidFill>
                  <a:prstClr val="black"/>
                </a:solidFill>
              </a:rPr>
              <a:t>Sattar</a:t>
            </a:r>
            <a:r>
              <a:rPr lang="en-US" sz="1600" dirty="0">
                <a:solidFill>
                  <a:prstClr val="black"/>
                </a:solidFill>
              </a:rPr>
              <a:t> SA. Quantitative carrier tests (QCT) to assess the germicidal </a:t>
            </a:r>
            <a:r>
              <a:rPr lang="en-US" sz="1600" dirty="0" smtClean="0">
                <a:solidFill>
                  <a:prstClr val="black"/>
                </a:solidFill>
              </a:rPr>
              <a:t>	activities </a:t>
            </a:r>
            <a:r>
              <a:rPr lang="en-US" sz="1600" dirty="0">
                <a:solidFill>
                  <a:prstClr val="black"/>
                </a:solidFill>
              </a:rPr>
              <a:t>of </a:t>
            </a:r>
            <a:r>
              <a:rPr lang="en-US" sz="1600" dirty="0" smtClean="0">
                <a:solidFill>
                  <a:prstClr val="black"/>
                </a:solidFill>
              </a:rPr>
              <a:t>chemicals</a:t>
            </a:r>
            <a:r>
              <a:rPr lang="en-US" sz="1600" dirty="0">
                <a:solidFill>
                  <a:prstClr val="black"/>
                </a:solidFill>
              </a:rPr>
              <a:t>: Rationales and procedures. Ottawa: Centre for Research on </a:t>
            </a:r>
            <a:r>
              <a:rPr lang="en-US" sz="1600" dirty="0" smtClean="0">
                <a:solidFill>
                  <a:prstClr val="black"/>
                </a:solidFill>
              </a:rPr>
              <a:t>	Environmental </a:t>
            </a:r>
            <a:r>
              <a:rPr lang="en-US" sz="1600" dirty="0">
                <a:solidFill>
                  <a:prstClr val="black"/>
                </a:solidFill>
              </a:rPr>
              <a:t>Microbiology; </a:t>
            </a:r>
            <a:r>
              <a:rPr lang="en-US" sz="1600" dirty="0" smtClean="0">
                <a:solidFill>
                  <a:prstClr val="black"/>
                </a:solidFill>
              </a:rPr>
              <a:t>2003</a:t>
            </a:r>
            <a:r>
              <a:rPr lang="en-US" sz="1600" dirty="0">
                <a:solidFill>
                  <a:prstClr val="black"/>
                </a:solidFill>
              </a:rPr>
              <a:t>.</a:t>
            </a:r>
          </a:p>
          <a:p>
            <a:pPr marL="0" lvl="0" indent="0">
              <a:spcBef>
                <a:spcPts val="0"/>
              </a:spcBef>
              <a:buNone/>
            </a:pPr>
            <a:r>
              <a:rPr lang="en-US" sz="1600" dirty="0">
                <a:solidFill>
                  <a:prstClr val="black"/>
                </a:solidFill>
              </a:rPr>
              <a:t>7.	Otter JA, </a:t>
            </a:r>
            <a:r>
              <a:rPr lang="en-US" sz="1600" dirty="0" err="1">
                <a:solidFill>
                  <a:prstClr val="black"/>
                </a:solidFill>
              </a:rPr>
              <a:t>Yezli</a:t>
            </a:r>
            <a:r>
              <a:rPr lang="en-US" sz="1600" dirty="0">
                <a:solidFill>
                  <a:prstClr val="black"/>
                </a:solidFill>
              </a:rPr>
              <a:t> S, French GL. The role played by contaminated surfaces in the </a:t>
            </a:r>
            <a:r>
              <a:rPr lang="en-US" sz="1600" dirty="0" smtClean="0">
                <a:solidFill>
                  <a:prstClr val="black"/>
                </a:solidFill>
              </a:rPr>
              <a:t>	transmission </a:t>
            </a:r>
            <a:r>
              <a:rPr lang="en-US" sz="1600" dirty="0">
                <a:solidFill>
                  <a:prstClr val="black"/>
                </a:solidFill>
              </a:rPr>
              <a:t>of nosocomial </a:t>
            </a:r>
            <a:r>
              <a:rPr lang="en-US" sz="1600" dirty="0" smtClean="0">
                <a:solidFill>
                  <a:prstClr val="black"/>
                </a:solidFill>
              </a:rPr>
              <a:t>pathogens</a:t>
            </a:r>
            <a:r>
              <a:rPr lang="en-US" sz="1600" dirty="0">
                <a:solidFill>
                  <a:prstClr val="black"/>
                </a:solidFill>
              </a:rPr>
              <a:t>. Infect Control </a:t>
            </a:r>
            <a:r>
              <a:rPr lang="en-US" sz="1600" dirty="0" err="1">
                <a:solidFill>
                  <a:prstClr val="black"/>
                </a:solidFill>
              </a:rPr>
              <a:t>Hosp</a:t>
            </a:r>
            <a:r>
              <a:rPr lang="en-US" sz="1600" dirty="0">
                <a:solidFill>
                  <a:prstClr val="black"/>
                </a:solidFill>
              </a:rPr>
              <a:t> </a:t>
            </a:r>
            <a:r>
              <a:rPr lang="en-US" sz="1600" dirty="0" err="1">
                <a:solidFill>
                  <a:prstClr val="black"/>
                </a:solidFill>
              </a:rPr>
              <a:t>Epidemiol</a:t>
            </a:r>
            <a:r>
              <a:rPr lang="en-US" sz="1600" dirty="0">
                <a:solidFill>
                  <a:prstClr val="black"/>
                </a:solidFill>
              </a:rPr>
              <a:t> 2011;32:687-99.</a:t>
            </a:r>
          </a:p>
          <a:p>
            <a:pPr marL="0" lvl="0" indent="0">
              <a:spcBef>
                <a:spcPts val="0"/>
              </a:spcBef>
              <a:buNone/>
            </a:pPr>
            <a:r>
              <a:rPr lang="en-US" sz="1600" dirty="0">
                <a:solidFill>
                  <a:prstClr val="black"/>
                </a:solidFill>
              </a:rPr>
              <a:t>8.	Weber DJ, Rutala WA, Miller MB, Huslage K, Sickbert-Bennett E. Role of hospital </a:t>
            </a:r>
            <a:r>
              <a:rPr lang="en-US" sz="1600" dirty="0" smtClean="0">
                <a:solidFill>
                  <a:prstClr val="black"/>
                </a:solidFill>
              </a:rPr>
              <a:t>	surfaces </a:t>
            </a:r>
            <a:r>
              <a:rPr lang="en-US" sz="1600" dirty="0">
                <a:solidFill>
                  <a:prstClr val="black"/>
                </a:solidFill>
              </a:rPr>
              <a:t>in the </a:t>
            </a:r>
            <a:r>
              <a:rPr lang="en-US" sz="1600" dirty="0" smtClean="0">
                <a:solidFill>
                  <a:prstClr val="black"/>
                </a:solidFill>
              </a:rPr>
              <a:t>transmission </a:t>
            </a:r>
            <a:r>
              <a:rPr lang="en-US" sz="1600" dirty="0">
                <a:solidFill>
                  <a:prstClr val="black"/>
                </a:solidFill>
              </a:rPr>
              <a:t>of emerging health care-associated pathogens: </a:t>
            </a:r>
            <a:r>
              <a:rPr lang="en-US" sz="1600" dirty="0" err="1">
                <a:solidFill>
                  <a:prstClr val="black"/>
                </a:solidFill>
              </a:rPr>
              <a:t>Norovirus</a:t>
            </a:r>
            <a:r>
              <a:rPr lang="en-US" sz="1600" dirty="0">
                <a:solidFill>
                  <a:prstClr val="black"/>
                </a:solidFill>
              </a:rPr>
              <a:t>, </a:t>
            </a:r>
            <a:r>
              <a:rPr lang="en-US" sz="1600" dirty="0" smtClean="0">
                <a:solidFill>
                  <a:prstClr val="black"/>
                </a:solidFill>
              </a:rPr>
              <a:t>	Clostridium </a:t>
            </a:r>
            <a:r>
              <a:rPr lang="en-US" sz="1600" dirty="0" err="1">
                <a:solidFill>
                  <a:prstClr val="black"/>
                </a:solidFill>
              </a:rPr>
              <a:t>difficile</a:t>
            </a:r>
            <a:r>
              <a:rPr lang="en-US" sz="1600" dirty="0">
                <a:solidFill>
                  <a:prstClr val="black"/>
                </a:solidFill>
              </a:rPr>
              <a:t>, and </a:t>
            </a:r>
            <a:r>
              <a:rPr lang="en-US" sz="1600" dirty="0" err="1" smtClean="0">
                <a:solidFill>
                  <a:prstClr val="black"/>
                </a:solidFill>
              </a:rPr>
              <a:t>Acinetobacter</a:t>
            </a:r>
            <a:r>
              <a:rPr lang="en-US" sz="1600" dirty="0" smtClean="0">
                <a:solidFill>
                  <a:prstClr val="black"/>
                </a:solidFill>
              </a:rPr>
              <a:t> </a:t>
            </a:r>
            <a:r>
              <a:rPr lang="en-US" sz="1600" dirty="0">
                <a:solidFill>
                  <a:prstClr val="black"/>
                </a:solidFill>
              </a:rPr>
              <a:t>species. Am J Infect Control 2010;38:S25-33.</a:t>
            </a:r>
          </a:p>
          <a:p>
            <a:pPr marL="0" lvl="0" indent="0">
              <a:spcBef>
                <a:spcPts val="0"/>
              </a:spcBef>
              <a:buNone/>
            </a:pPr>
            <a:r>
              <a:rPr lang="en-US" sz="1600" dirty="0">
                <a:solidFill>
                  <a:prstClr val="black"/>
                </a:solidFill>
              </a:rPr>
              <a:t>9.	Rutala WA, Weber DJ, Healthcare Infection Control Practices Advisory Committee. </a:t>
            </a:r>
            <a:r>
              <a:rPr lang="en-US" sz="1600" dirty="0" smtClean="0">
                <a:solidFill>
                  <a:prstClr val="black"/>
                </a:solidFill>
              </a:rPr>
              <a:t>	Guideline </a:t>
            </a:r>
            <a:r>
              <a:rPr lang="en-US" sz="1600" dirty="0">
                <a:solidFill>
                  <a:prstClr val="black"/>
                </a:solidFill>
              </a:rPr>
              <a:t>for </a:t>
            </a:r>
            <a:r>
              <a:rPr lang="en-US" sz="1600" dirty="0" smtClean="0">
                <a:solidFill>
                  <a:prstClr val="black"/>
                </a:solidFill>
              </a:rPr>
              <a:t>disinfection and </a:t>
            </a:r>
            <a:r>
              <a:rPr lang="en-US" sz="1600" dirty="0">
                <a:solidFill>
                  <a:prstClr val="black"/>
                </a:solidFill>
              </a:rPr>
              <a:t>sterilization in healthcare facilities, 2008. In: 	'</a:t>
            </a:r>
            <a:r>
              <a:rPr lang="en-US" sz="1600" dirty="0" err="1">
                <a:solidFill>
                  <a:prstClr val="black"/>
                </a:solidFill>
              </a:rPr>
              <a:t>cdcgov</a:t>
            </a:r>
            <a:r>
              <a:rPr lang="en-US" sz="1600" dirty="0">
                <a:solidFill>
                  <a:prstClr val="black"/>
                </a:solidFill>
              </a:rPr>
              <a:t>/</a:t>
            </a:r>
            <a:r>
              <a:rPr lang="en-US" sz="1600" dirty="0" err="1">
                <a:solidFill>
                  <a:prstClr val="black"/>
                </a:solidFill>
              </a:rPr>
              <a:t>ncidod</a:t>
            </a:r>
            <a:r>
              <a:rPr lang="en-US" sz="1600" dirty="0">
                <a:solidFill>
                  <a:prstClr val="black"/>
                </a:solidFill>
              </a:rPr>
              <a:t>/</a:t>
            </a:r>
            <a:r>
              <a:rPr lang="en-US" sz="1600" dirty="0" err="1">
                <a:solidFill>
                  <a:prstClr val="black"/>
                </a:solidFill>
              </a:rPr>
              <a:t>dhqp</a:t>
            </a:r>
            <a:r>
              <a:rPr lang="en-US" sz="1600" dirty="0">
                <a:solidFill>
                  <a:prstClr val="black"/>
                </a:solidFill>
              </a:rPr>
              <a:t>/</a:t>
            </a:r>
            <a:r>
              <a:rPr lang="en-US" sz="1600" dirty="0" err="1">
                <a:solidFill>
                  <a:prstClr val="black"/>
                </a:solidFill>
              </a:rPr>
              <a:t>pdf</a:t>
            </a:r>
            <a:r>
              <a:rPr lang="en-US" sz="1600" dirty="0">
                <a:solidFill>
                  <a:prstClr val="black"/>
                </a:solidFill>
              </a:rPr>
              <a:t>/guidelines/Disinfection_Nov_2008pdf</a:t>
            </a:r>
          </a:p>
          <a:p>
            <a:pPr marL="0" indent="0">
              <a:buNone/>
            </a:pPr>
            <a:endParaRPr lang="en-US" dirty="0"/>
          </a:p>
        </p:txBody>
      </p:sp>
    </p:spTree>
    <p:extLst>
      <p:ext uri="{BB962C8B-B14F-4D97-AF65-F5344CB8AC3E}">
        <p14:creationId xmlns:p14="http://schemas.microsoft.com/office/powerpoint/2010/main" val="419734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marL="0" indent="0">
              <a:buNone/>
            </a:pPr>
            <a:r>
              <a:rPr lang="en-US" dirty="0" smtClean="0"/>
              <a:t>Key </a:t>
            </a:r>
            <a:r>
              <a:rPr lang="en-US" dirty="0"/>
              <a:t>words:	</a:t>
            </a:r>
            <a:endParaRPr lang="en-US" dirty="0" smtClean="0"/>
          </a:p>
          <a:p>
            <a:pPr marL="0" indent="0">
              <a:buNone/>
            </a:pPr>
            <a:r>
              <a:rPr lang="en-US" dirty="0" smtClean="0"/>
              <a:t>Hydrogen </a:t>
            </a:r>
            <a:r>
              <a:rPr lang="en-US" dirty="0"/>
              <a:t>peroxide, surface disinfection, </a:t>
            </a:r>
            <a:r>
              <a:rPr lang="en-US" dirty="0" smtClean="0"/>
              <a:t>environment</a:t>
            </a:r>
          </a:p>
          <a:p>
            <a:pPr marL="0" indent="0">
              <a:buNone/>
            </a:pPr>
            <a:endParaRPr lang="en-US" dirty="0"/>
          </a:p>
          <a:p>
            <a:pPr marL="0" indent="0">
              <a:buNone/>
            </a:pPr>
            <a:r>
              <a:rPr lang="en-US" dirty="0"/>
              <a:t>Running Head:	</a:t>
            </a:r>
            <a:endParaRPr lang="en-US" dirty="0" smtClean="0"/>
          </a:p>
          <a:p>
            <a:pPr marL="0" indent="0">
              <a:buNone/>
            </a:pPr>
            <a:r>
              <a:rPr lang="en-US" dirty="0" smtClean="0"/>
              <a:t>Improved </a:t>
            </a:r>
            <a:r>
              <a:rPr lang="en-US" dirty="0"/>
              <a:t>Hydrogen </a:t>
            </a:r>
            <a:r>
              <a:rPr lang="en-US" dirty="0" smtClean="0"/>
              <a:t>Peroxide</a:t>
            </a:r>
          </a:p>
          <a:p>
            <a:pPr marL="0" indent="0">
              <a:buNone/>
            </a:pPr>
            <a:endParaRPr lang="en-US" dirty="0"/>
          </a:p>
          <a:p>
            <a:pPr marL="0" indent="0">
              <a:buNone/>
            </a:pPr>
            <a:r>
              <a:rPr lang="en-US" dirty="0"/>
              <a:t>Word Count: </a:t>
            </a:r>
            <a:endParaRPr lang="en-US" dirty="0" smtClean="0"/>
          </a:p>
          <a:p>
            <a:pPr marL="0" indent="0">
              <a:buNone/>
            </a:pPr>
            <a:r>
              <a:rPr lang="en-US" dirty="0" smtClean="0"/>
              <a:t>1198</a:t>
            </a:r>
          </a:p>
          <a:p>
            <a:pPr marL="0" indent="0">
              <a:buNone/>
            </a:pPr>
            <a:endParaRPr lang="en-US" dirty="0"/>
          </a:p>
          <a:p>
            <a:pPr marL="0" indent="0">
              <a:buNone/>
            </a:pPr>
            <a:r>
              <a:rPr lang="en-US" dirty="0"/>
              <a:t>Acknowledgement: </a:t>
            </a:r>
            <a:endParaRPr lang="en-US" dirty="0" smtClean="0"/>
          </a:p>
          <a:p>
            <a:pPr marL="0" indent="0">
              <a:buNone/>
            </a:pPr>
            <a:r>
              <a:rPr lang="en-US" dirty="0" smtClean="0"/>
              <a:t>We </a:t>
            </a:r>
            <a:r>
              <a:rPr lang="en-US" dirty="0"/>
              <a:t>acknowledge Dr. Emily Sickbert-Bennett for the statistical analysis. </a:t>
            </a:r>
            <a:endParaRPr lang="en-US" dirty="0" smtClean="0"/>
          </a:p>
          <a:p>
            <a:pPr marL="0" indent="0">
              <a:buNone/>
            </a:pPr>
            <a:endParaRPr lang="en-US" dirty="0"/>
          </a:p>
          <a:p>
            <a:pPr marL="0" indent="0">
              <a:buNone/>
            </a:pPr>
            <a:r>
              <a:rPr lang="en-US" dirty="0"/>
              <a:t>Potential Conflicts of Interest:  </a:t>
            </a:r>
            <a:endParaRPr lang="en-US" dirty="0" smtClean="0"/>
          </a:p>
          <a:p>
            <a:pPr marL="0" indent="0">
              <a:buNone/>
            </a:pPr>
            <a:r>
              <a:rPr lang="en-US" dirty="0" smtClean="0"/>
              <a:t>Drs</a:t>
            </a:r>
            <a:r>
              <a:rPr lang="en-US" dirty="0"/>
              <a:t>. Rutala and Weber have been a consultant to Clorox and Advanced Sterilization Products within the past three years.   </a:t>
            </a:r>
          </a:p>
          <a:p>
            <a:pPr marL="0" indent="0">
              <a:buNone/>
            </a:pPr>
            <a:endParaRPr lang="en-US" dirty="0"/>
          </a:p>
        </p:txBody>
      </p:sp>
    </p:spTree>
    <p:extLst>
      <p:ext uri="{BB962C8B-B14F-4D97-AF65-F5344CB8AC3E}">
        <p14:creationId xmlns:p14="http://schemas.microsoft.com/office/powerpoint/2010/main" val="1349876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ABSTRACT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a:t>
            </a:r>
          </a:p>
          <a:p>
            <a:pPr marL="0" indent="0">
              <a:buNone/>
            </a:pPr>
            <a:r>
              <a:rPr lang="en-US" dirty="0" smtClean="0"/>
              <a:t>This </a:t>
            </a:r>
            <a:r>
              <a:rPr lang="en-US" dirty="0"/>
              <a:t>study was designed to test </a:t>
            </a:r>
            <a:r>
              <a:rPr lang="en-US" i="1" dirty="0"/>
              <a:t>in vitro</a:t>
            </a:r>
            <a:r>
              <a:rPr lang="en-US" dirty="0"/>
              <a:t> efficacy of two improved hydrogen peroxide (HP) products against three standard HP products and one QUAT. Improved HP is significantly superior to standard HP at the same concentration and can be used for disinfection of environmental surfaces or noncritical patient care items.  </a:t>
            </a:r>
          </a:p>
          <a:p>
            <a:pPr marL="0" indent="0">
              <a:buNone/>
            </a:pPr>
            <a:endParaRPr lang="en-US" dirty="0"/>
          </a:p>
        </p:txBody>
      </p:sp>
    </p:spTree>
    <p:extLst>
      <p:ext uri="{BB962C8B-B14F-4D97-AF65-F5344CB8AC3E}">
        <p14:creationId xmlns:p14="http://schemas.microsoft.com/office/powerpoint/2010/main" val="4203215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An improved hydrogen peroxide-based technology has been introduced into health care for disinfection of noncritical environmental surfaces and patient equipment</a:t>
            </a:r>
            <a:r>
              <a:rPr lang="en-US" baseline="30000" dirty="0"/>
              <a:t>1</a:t>
            </a:r>
            <a:r>
              <a:rPr lang="en-US" dirty="0"/>
              <a:t> and high-level disinfection of </a:t>
            </a:r>
            <a:r>
              <a:rPr lang="en-US" dirty="0" err="1"/>
              <a:t>semicritical</a:t>
            </a:r>
            <a:r>
              <a:rPr lang="en-US" dirty="0"/>
              <a:t> equipment such as endoscopes.</a:t>
            </a:r>
            <a:r>
              <a:rPr lang="en-US" baseline="30000" dirty="0"/>
              <a:t>2-4</a:t>
            </a:r>
            <a:r>
              <a:rPr lang="en-US" dirty="0"/>
              <a:t>  Improved hydrogen peroxide (HP) contains very low levels of anionic and/or nonionic surfactants in an acidic product which act with HP to produce </a:t>
            </a:r>
            <a:r>
              <a:rPr lang="en-US" dirty="0" err="1"/>
              <a:t>microbicidal</a:t>
            </a:r>
            <a:r>
              <a:rPr lang="en-US" dirty="0"/>
              <a:t> activity.  This combination of ingredients speeds the antimicrobial activity of hydrogen peroxide and cleaning efficiency.</a:t>
            </a:r>
            <a:r>
              <a:rPr lang="en-US" baseline="30000" dirty="0"/>
              <a:t>3, </a:t>
            </a:r>
            <a:r>
              <a:rPr lang="en-US" baseline="30000" dirty="0" smtClean="0"/>
              <a:t>4</a:t>
            </a:r>
            <a:endParaRPr lang="en-US" dirty="0"/>
          </a:p>
        </p:txBody>
      </p:sp>
    </p:spTree>
    <p:extLst>
      <p:ext uri="{BB962C8B-B14F-4D97-AF65-F5344CB8AC3E}">
        <p14:creationId xmlns:p14="http://schemas.microsoft.com/office/powerpoint/2010/main" val="3883755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Improved HP is considered safe for humans and equipment, and benign for the environment.  In fact, improved HP has the lowest EPA toxicity category (</a:t>
            </a:r>
            <a:r>
              <a:rPr lang="en-US" dirty="0" err="1" smtClean="0"/>
              <a:t>i.e.,category</a:t>
            </a:r>
            <a:r>
              <a:rPr lang="en-US" dirty="0" smtClean="0"/>
              <a:t> IV) based on its oral, inhalation and dermal toxicity which means it is practically non-toxic and not an irritant.</a:t>
            </a:r>
            <a:r>
              <a:rPr lang="en-US" baseline="30000" dirty="0" smtClean="0"/>
              <a:t>1, 3, 5</a:t>
            </a:r>
            <a:r>
              <a:rPr lang="en-US" dirty="0" smtClean="0"/>
              <a:t>  It is prepared and marketed by several companies in various concentrations (e.g., 0.5%-7%) and different products may use different terminology for these products such as “accelerated” or “activated”.  Lower concentrations (i.e., 0.5%,1.4%) are designed for the low-level disinfection of noncritical environmental surfaces and patient care objects while the higher concentrations (i.e., </a:t>
            </a:r>
            <a:r>
              <a:rPr lang="en-US" u="sng" dirty="0" smtClean="0"/>
              <a:t>&gt;</a:t>
            </a:r>
            <a:r>
              <a:rPr lang="en-US" dirty="0" smtClean="0"/>
              <a:t>2%) can be used as high-level disinfectants for </a:t>
            </a:r>
            <a:r>
              <a:rPr lang="en-US" dirty="0" err="1" smtClean="0"/>
              <a:t>semicritical</a:t>
            </a:r>
            <a:r>
              <a:rPr lang="en-US" dirty="0" smtClean="0"/>
              <a:t> medical devices (e.g., endoscopes).  </a:t>
            </a:r>
          </a:p>
          <a:p>
            <a:pPr marL="0" indent="0">
              <a:buNone/>
            </a:pPr>
            <a:endParaRPr lang="en-US" dirty="0"/>
          </a:p>
        </p:txBody>
      </p:sp>
    </p:spTree>
    <p:extLst>
      <p:ext uri="{BB962C8B-B14F-4D97-AF65-F5344CB8AC3E}">
        <p14:creationId xmlns:p14="http://schemas.microsoft.com/office/powerpoint/2010/main" val="1929521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continued</a:t>
            </a:r>
            <a:endParaRPr lang="en-US" dirty="0"/>
          </a:p>
        </p:txBody>
      </p:sp>
      <p:sp>
        <p:nvSpPr>
          <p:cNvPr id="3" name="Content Placeholder 2"/>
          <p:cNvSpPr>
            <a:spLocks noGrp="1"/>
          </p:cNvSpPr>
          <p:nvPr>
            <p:ph idx="1"/>
          </p:nvPr>
        </p:nvSpPr>
        <p:spPr/>
        <p:txBody>
          <a:bodyPr/>
          <a:lstStyle/>
          <a:p>
            <a:pPr marL="0" indent="0">
              <a:buNone/>
            </a:pPr>
            <a:r>
              <a:rPr lang="en-US" dirty="0" smtClean="0"/>
              <a:t>The purpose of the study was to evaluate the antimicrobial activity of new HP formulations designed for disinfection on noncritical environmental surfaces and noncritical patient care equipment with older standard HP formulations and a quaternary ammonium compound (QUAT).  </a:t>
            </a:r>
          </a:p>
          <a:p>
            <a:pPr marL="0" indent="0">
              <a:buNone/>
            </a:pPr>
            <a:endParaRPr lang="en-US" dirty="0"/>
          </a:p>
        </p:txBody>
      </p:sp>
    </p:spTree>
    <p:extLst>
      <p:ext uri="{BB962C8B-B14F-4D97-AF65-F5344CB8AC3E}">
        <p14:creationId xmlns:p14="http://schemas.microsoft.com/office/powerpoint/2010/main" val="3369839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Disinfectants Tested</a:t>
            </a:r>
            <a:endParaRPr lang="en-US" dirty="0"/>
          </a:p>
        </p:txBody>
      </p:sp>
      <p:sp>
        <p:nvSpPr>
          <p:cNvPr id="3" name="Content Placeholder 2"/>
          <p:cNvSpPr>
            <a:spLocks noGrp="1"/>
          </p:cNvSpPr>
          <p:nvPr>
            <p:ph idx="1"/>
          </p:nvPr>
        </p:nvSpPr>
        <p:spPr/>
        <p:txBody>
          <a:bodyPr/>
          <a:lstStyle/>
          <a:p>
            <a:pPr marL="0" indent="0">
              <a:buNone/>
            </a:pPr>
            <a:r>
              <a:rPr lang="en-US" dirty="0"/>
              <a:t>We tested the following disinfectants: A456-II a QUAT (Ecolab, St. Paul, MN) at 1:256; Clorox Healthcare™ Hydrogen Peroxide Cleaner Disinfectant (Clorox Company, Oakland, CA), undiluted; hydrogen peroxide (Owens and Minor, Mechanicsville, VA) at undiluted (3.0%), 1.4% and 0.5%; and </a:t>
            </a:r>
            <a:r>
              <a:rPr lang="en-US" dirty="0" err="1"/>
              <a:t>Oxivir</a:t>
            </a:r>
            <a:r>
              <a:rPr lang="en-US" baseline="-25000" dirty="0" err="1"/>
              <a:t>TB</a:t>
            </a:r>
            <a:r>
              <a:rPr lang="en-US" dirty="0"/>
              <a:t> (Johnson </a:t>
            </a:r>
            <a:r>
              <a:rPr lang="en-US" dirty="0" err="1"/>
              <a:t>Diversey</a:t>
            </a:r>
            <a:r>
              <a:rPr lang="en-US" dirty="0"/>
              <a:t>, Inc., Sturtevant, WI), undiluted. </a:t>
            </a:r>
          </a:p>
          <a:p>
            <a:pPr marL="0" indent="0">
              <a:buNone/>
            </a:pPr>
            <a:endParaRPr lang="en-US" dirty="0"/>
          </a:p>
        </p:txBody>
      </p:sp>
    </p:spTree>
    <p:extLst>
      <p:ext uri="{BB962C8B-B14F-4D97-AF65-F5344CB8AC3E}">
        <p14:creationId xmlns:p14="http://schemas.microsoft.com/office/powerpoint/2010/main" val="2837823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Test Organisms</a:t>
            </a:r>
            <a:endParaRPr lang="en-US" dirty="0"/>
          </a:p>
        </p:txBody>
      </p:sp>
      <p:sp>
        <p:nvSpPr>
          <p:cNvPr id="3" name="Content Placeholder 2"/>
          <p:cNvSpPr>
            <a:spLocks noGrp="1"/>
          </p:cNvSpPr>
          <p:nvPr>
            <p:ph idx="1"/>
          </p:nvPr>
        </p:nvSpPr>
        <p:spPr/>
        <p:txBody>
          <a:bodyPr>
            <a:normAutofit/>
          </a:bodyPr>
          <a:lstStyle/>
          <a:p>
            <a:pPr marL="0" indent="0">
              <a:buNone/>
            </a:pPr>
            <a:r>
              <a:rPr lang="en-US" dirty="0"/>
              <a:t>We tested three epidemiologically-important pathogens: a community-acquired methicillin-resistant </a:t>
            </a:r>
            <a:r>
              <a:rPr lang="en-US" i="1" dirty="0"/>
              <a:t>Staphylococcus </a:t>
            </a:r>
            <a:r>
              <a:rPr lang="en-US" i="1" dirty="0" err="1"/>
              <a:t>aureus</a:t>
            </a:r>
            <a:r>
              <a:rPr lang="en-US" dirty="0"/>
              <a:t> strain (USA300); </a:t>
            </a:r>
            <a:r>
              <a:rPr lang="en-US" dirty="0" err="1"/>
              <a:t>vancomycin</a:t>
            </a:r>
            <a:r>
              <a:rPr lang="en-US" dirty="0"/>
              <a:t>-resistant </a:t>
            </a:r>
            <a:r>
              <a:rPr lang="en-US" i="1" dirty="0"/>
              <a:t>Enterococcus </a:t>
            </a:r>
            <a:r>
              <a:rPr lang="en-US" dirty="0"/>
              <a:t>(ATCC# 51299); and multidrug-resistant (MDR) </a:t>
            </a:r>
            <a:r>
              <a:rPr lang="en-US" i="1" dirty="0" err="1"/>
              <a:t>Acinetobacter</a:t>
            </a:r>
            <a:r>
              <a:rPr lang="en-US" i="1" dirty="0"/>
              <a:t> </a:t>
            </a:r>
            <a:r>
              <a:rPr lang="en-US" i="1" dirty="0" err="1"/>
              <a:t>baumannii</a:t>
            </a:r>
            <a:r>
              <a:rPr lang="en-US" i="1" dirty="0"/>
              <a:t> </a:t>
            </a:r>
            <a:r>
              <a:rPr lang="en-US" dirty="0"/>
              <a:t>(clinical strain).</a:t>
            </a:r>
          </a:p>
          <a:p>
            <a:pPr marL="0" indent="0">
              <a:buNone/>
            </a:pPr>
            <a:endParaRPr lang="en-US" dirty="0"/>
          </a:p>
        </p:txBody>
      </p:sp>
    </p:spTree>
    <p:extLst>
      <p:ext uri="{BB962C8B-B14F-4D97-AF65-F5344CB8AC3E}">
        <p14:creationId xmlns:p14="http://schemas.microsoft.com/office/powerpoint/2010/main" val="3704320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 Test Organisms - continued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Our test organism suspensions were prepared fresh daily by plating each organism to sheep blood agar (SBA)(</a:t>
            </a:r>
            <a:r>
              <a:rPr lang="en-US" dirty="0" err="1" smtClean="0"/>
              <a:t>Remel</a:t>
            </a:r>
            <a:r>
              <a:rPr lang="en-US" dirty="0" smtClean="0"/>
              <a:t>, Lenexa, KS) and incubating it at 37</a:t>
            </a:r>
            <a:r>
              <a:rPr lang="en-US" baseline="30000" dirty="0" smtClean="0"/>
              <a:t>o</a:t>
            </a:r>
            <a:r>
              <a:rPr lang="en-US" dirty="0" smtClean="0"/>
              <a:t>C for ~18 hours before each run.  Immediately before each run, 0.5 McFarland standard suspensions were prepared from these plates, separately, for each organism in </a:t>
            </a:r>
            <a:r>
              <a:rPr lang="en-US" dirty="0" err="1" smtClean="0"/>
              <a:t>Trypticase</a:t>
            </a:r>
            <a:r>
              <a:rPr lang="en-US" dirty="0" smtClean="0"/>
              <a:t> Soy Broth (TSB)(</a:t>
            </a:r>
            <a:r>
              <a:rPr lang="en-US" dirty="0" err="1" smtClean="0"/>
              <a:t>Remel</a:t>
            </a:r>
            <a:r>
              <a:rPr lang="en-US" dirty="0" smtClean="0"/>
              <a:t>, Lenexa, KS).  To simulate loading with organic material, fetal calf serum (</a:t>
            </a:r>
            <a:r>
              <a:rPr lang="en-US" dirty="0" err="1" smtClean="0"/>
              <a:t>Remel</a:t>
            </a:r>
            <a:r>
              <a:rPr lang="en-US" dirty="0" smtClean="0"/>
              <a:t>, Lenexa, KS) at a final concentration of 5% was added to the TSB. </a:t>
            </a:r>
          </a:p>
          <a:p>
            <a:pPr marL="0" indent="0">
              <a:buNone/>
            </a:pPr>
            <a:endParaRPr lang="en-US" dirty="0"/>
          </a:p>
        </p:txBody>
      </p:sp>
    </p:spTree>
    <p:extLst>
      <p:ext uri="{BB962C8B-B14F-4D97-AF65-F5344CB8AC3E}">
        <p14:creationId xmlns:p14="http://schemas.microsoft.com/office/powerpoint/2010/main" val="904097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2172</Words>
  <Application>Microsoft Office PowerPoint</Application>
  <PresentationFormat>On-screen Show (4:3)</PresentationFormat>
  <Paragraphs>217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Efficacy of Improved Hydrogen Peroxide Against Important Healthcare-Associated Pathogens </vt:lpstr>
      <vt:lpstr>PowerPoint Presentation</vt:lpstr>
      <vt:lpstr>ABSTRACT </vt:lpstr>
      <vt:lpstr>Introduction</vt:lpstr>
      <vt:lpstr>Introduction - continued</vt:lpstr>
      <vt:lpstr>Introduction - continued</vt:lpstr>
      <vt:lpstr>Methods – Disinfectants Tested</vt:lpstr>
      <vt:lpstr>Methods – Test Organisms</vt:lpstr>
      <vt:lpstr>Methods – Test Organisms - continued</vt:lpstr>
      <vt:lpstr>Methods – Disinfectant Testing</vt:lpstr>
      <vt:lpstr>Methods – Disinfectant Testing - continued</vt:lpstr>
      <vt:lpstr>Results</vt:lpstr>
      <vt:lpstr>Discussion</vt:lpstr>
      <vt:lpstr>Discussion - continued</vt:lpstr>
      <vt:lpstr>Discussion - continued</vt:lpstr>
      <vt:lpstr>PowerPoint Presentation</vt:lpstr>
      <vt:lpstr>Table 2.  Comparative efficacy of improved hydrogen peroxide, standard hydrogen peroxide and a quaternary ammonium compound* </vt:lpstr>
      <vt:lpstr>References</vt:lpstr>
      <vt:lpstr>References - continued</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Efficacy of Improved Hydrogen Peroxide Against Important Healthcare-Associated Pathogens</dc:title>
  <dc:creator>Powell, Amy</dc:creator>
  <cp:lastModifiedBy>Powell, Amy</cp:lastModifiedBy>
  <cp:revision>7</cp:revision>
  <dcterms:created xsi:type="dcterms:W3CDTF">2012-09-10T13:25:10Z</dcterms:created>
  <dcterms:modified xsi:type="dcterms:W3CDTF">2012-09-10T15:31:10Z</dcterms:modified>
</cp:coreProperties>
</file>